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5"/>
  </p:sldMasterIdLst>
  <p:notesMasterIdLst>
    <p:notesMasterId r:id="rId27"/>
  </p:notesMasterIdLst>
  <p:handoutMasterIdLst>
    <p:handoutMasterId r:id="rId28"/>
  </p:handoutMasterIdLst>
  <p:sldIdLst>
    <p:sldId id="256" r:id="rId6"/>
    <p:sldId id="346" r:id="rId7"/>
    <p:sldId id="351" r:id="rId8"/>
    <p:sldId id="341" r:id="rId9"/>
    <p:sldId id="353" r:id="rId10"/>
    <p:sldId id="352" r:id="rId11"/>
    <p:sldId id="339" r:id="rId12"/>
    <p:sldId id="340" r:id="rId13"/>
    <p:sldId id="336" r:id="rId14"/>
    <p:sldId id="328" r:id="rId15"/>
    <p:sldId id="334" r:id="rId16"/>
    <p:sldId id="338" r:id="rId17"/>
    <p:sldId id="330" r:id="rId18"/>
    <p:sldId id="335" r:id="rId19"/>
    <p:sldId id="347" r:id="rId20"/>
    <p:sldId id="348" r:id="rId21"/>
    <p:sldId id="349" r:id="rId22"/>
    <p:sldId id="350" r:id="rId23"/>
    <p:sldId id="356" r:id="rId24"/>
    <p:sldId id="354" r:id="rId25"/>
    <p:sldId id="355" r:id="rId26"/>
  </p:sldIdLst>
  <p:sldSz cx="9144000" cy="6858000" type="screen4x3"/>
  <p:notesSz cx="7010400" cy="9236075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AB3E"/>
    <a:srgbClr val="B4EABA"/>
    <a:srgbClr val="195B21"/>
    <a:srgbClr val="549335"/>
    <a:srgbClr val="335A20"/>
    <a:srgbClr val="FF0101"/>
    <a:srgbClr val="ED10FF"/>
    <a:srgbClr val="E5CC16"/>
    <a:srgbClr val="D4BD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740" autoAdjust="0"/>
    <p:restoredTop sz="93600" autoAdjust="0"/>
  </p:normalViewPr>
  <p:slideViewPr>
    <p:cSldViewPr snapToObjects="1">
      <p:cViewPr varScale="1">
        <p:scale>
          <a:sx n="79" d="100"/>
          <a:sy n="79" d="100"/>
        </p:scale>
        <p:origin x="-1877" y="-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4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87" d="100"/>
          <a:sy n="87" d="100"/>
        </p:scale>
        <p:origin x="-3780" y="-96"/>
      </p:cViewPr>
      <p:guideLst>
        <p:guide orient="horz" pos="2909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charset="0"/>
              </a:defRPr>
            </a:lvl1pPr>
          </a:lstStyle>
          <a:p>
            <a:pPr>
              <a:defRPr/>
            </a:pPr>
            <a:fld id="{DBD65F64-CF0F-AB4A-B1A7-F359201C7DB0}" type="datetime1">
              <a:rPr lang="en-US"/>
              <a:pPr>
                <a:defRPr/>
              </a:pPr>
              <a:t>1/4/2019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9"/>
            <a:ext cx="3037840" cy="461804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772669"/>
            <a:ext cx="3037840" cy="461804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charset="0"/>
              </a:defRPr>
            </a:lvl1pPr>
          </a:lstStyle>
          <a:p>
            <a:pPr>
              <a:defRPr/>
            </a:pPr>
            <a:fld id="{48F26298-ADF7-9749-8674-D305EF493B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3248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charset="0"/>
              </a:defRPr>
            </a:lvl1pPr>
          </a:lstStyle>
          <a:p>
            <a:pPr>
              <a:defRPr/>
            </a:pPr>
            <a:fld id="{F2BCB01C-EA1E-8340-BBA6-22C5404927C9}" type="datetime1">
              <a:rPr lang="en-US"/>
              <a:pPr>
                <a:defRPr/>
              </a:pPr>
              <a:t>1/4/2019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37840" cy="461804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9"/>
            <a:ext cx="3037840" cy="461804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charset="0"/>
              </a:defRPr>
            </a:lvl1pPr>
          </a:lstStyle>
          <a:p>
            <a:pPr>
              <a:defRPr/>
            </a:pPr>
            <a:fld id="{5E06B34E-B393-964C-ADE5-31309AB9DD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93892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06B34E-B393-964C-ADE5-31309AB9DD78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8578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06B34E-B393-964C-ADE5-31309AB9DD7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8578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06B34E-B393-964C-ADE5-31309AB9DD78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857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06B34E-B393-964C-ADE5-31309AB9DD78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857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06B34E-B393-964C-ADE5-31309AB9DD7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857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hape 101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1425" tIns="91425" rIns="91425" bIns="91425" anchor="ctr"/>
          <a:lstStyle>
            <a:lvl1pPr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endParaRPr lang="en-US" dirty="0"/>
          </a:p>
        </p:txBody>
      </p:sp>
      <p:sp>
        <p:nvSpPr>
          <p:cNvPr id="56322" name="Shape 102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0 w 120000"/>
              <a:gd name="T11" fmla="*/ 0 h 120000"/>
              <a:gd name="T12" fmla="*/ 120000 w 120000"/>
              <a:gd name="T13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solidFill>
              <a:srgbClr val="00000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hape 101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1425" tIns="91425" rIns="91425" bIns="91425" anchor="ctr"/>
          <a:lstStyle>
            <a:lvl1pPr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endParaRPr lang="en-US" dirty="0"/>
          </a:p>
        </p:txBody>
      </p:sp>
      <p:sp>
        <p:nvSpPr>
          <p:cNvPr id="56322" name="Shape 102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0 w 120000"/>
              <a:gd name="T11" fmla="*/ 0 h 120000"/>
              <a:gd name="T12" fmla="*/ 120000 w 120000"/>
              <a:gd name="T13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solidFill>
              <a:srgbClr val="00000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hape 101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1425" tIns="91425" rIns="91425" bIns="91425" anchor="ctr"/>
          <a:lstStyle>
            <a:lvl1pPr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endParaRPr lang="en-US" dirty="0"/>
          </a:p>
        </p:txBody>
      </p:sp>
      <p:sp>
        <p:nvSpPr>
          <p:cNvPr id="56322" name="Shape 102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0 w 120000"/>
              <a:gd name="T11" fmla="*/ 0 h 120000"/>
              <a:gd name="T12" fmla="*/ 120000 w 120000"/>
              <a:gd name="T13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solidFill>
              <a:srgbClr val="00000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hape 101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1425" tIns="91425" rIns="91425" bIns="91425" anchor="ctr"/>
          <a:lstStyle>
            <a:lvl1pPr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endParaRPr lang="en-US" dirty="0"/>
          </a:p>
        </p:txBody>
      </p:sp>
      <p:sp>
        <p:nvSpPr>
          <p:cNvPr id="56322" name="Shape 102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0 w 120000"/>
              <a:gd name="T11" fmla="*/ 0 h 120000"/>
              <a:gd name="T12" fmla="*/ 120000 w 120000"/>
              <a:gd name="T13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solidFill>
              <a:srgbClr val="00000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hape 101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1425" tIns="91425" rIns="91425" bIns="91425" anchor="ctr"/>
          <a:lstStyle>
            <a:lvl1pPr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endParaRPr lang="en-US" dirty="0"/>
          </a:p>
        </p:txBody>
      </p:sp>
      <p:sp>
        <p:nvSpPr>
          <p:cNvPr id="56322" name="Shape 102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0 w 120000"/>
              <a:gd name="T11" fmla="*/ 0 h 120000"/>
              <a:gd name="T12" fmla="*/ 120000 w 120000"/>
              <a:gd name="T13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solidFill>
              <a:srgbClr val="00000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hape 101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1425" tIns="91425" rIns="91425" bIns="91425" anchor="ctr"/>
          <a:lstStyle>
            <a:lvl1pPr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endParaRPr lang="en-US" dirty="0"/>
          </a:p>
        </p:txBody>
      </p:sp>
      <p:sp>
        <p:nvSpPr>
          <p:cNvPr id="56322" name="Shape 102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0 w 120000"/>
              <a:gd name="T11" fmla="*/ 0 h 120000"/>
              <a:gd name="T12" fmla="*/ 120000 w 120000"/>
              <a:gd name="T13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solidFill>
              <a:srgbClr val="00000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5638800"/>
            <a:ext cx="91440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A982358-6AF1-9048-8D4E-8D5628802C85}" type="datetime1">
              <a:rPr lang="en-US"/>
              <a:pPr>
                <a:defRPr/>
              </a:pPr>
              <a:t>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503638C-3433-B94A-8A50-4B16FEC91C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381000" y="0"/>
            <a:ext cx="0" cy="685800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77049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B54C4-5906-3141-8FE5-A84A53631410}" type="datetime1">
              <a:rPr lang="en-US"/>
              <a:pPr>
                <a:defRPr/>
              </a:pPr>
              <a:t>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45BCD-2A74-0B44-8FBF-27C4A0B9A8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38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F13CE-43F7-E64E-AF17-1C36885A6E72}" type="datetime1">
              <a:rPr lang="en-US"/>
              <a:pPr>
                <a:defRPr/>
              </a:pPr>
              <a:t>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FF3CE6-DF88-BA4B-98B1-77A2DFE441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28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5410200"/>
            <a:ext cx="914400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1CA8FA-350D-A846-B657-FDE3011B8C79}" type="datetime1">
              <a:rPr lang="en-US" smtClean="0"/>
              <a:pPr>
                <a:defRPr/>
              </a:pPr>
              <a:t>1/4/2019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C11F0E-1455-ED4F-A521-77C9A159D5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438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7F614-B0D7-5F43-BC5D-57B28D637A1C}" type="datetime1">
              <a:rPr lang="en-US"/>
              <a:pPr>
                <a:defRPr/>
              </a:pPr>
              <a:t>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A76011-A77B-AD4A-8BC2-5A8C7A7F7B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050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F5C086-D75D-C747-A907-E0046CC0CA48}" type="datetime1">
              <a:rPr lang="en-US"/>
              <a:pPr>
                <a:defRPr/>
              </a:pPr>
              <a:t>1/4/2019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0FF21-5138-CF4E-8B1C-C0D26B1266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008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899581-06C5-8E45-808D-08A9FFABA3DA}" type="datetime1">
              <a:rPr lang="en-US"/>
              <a:pPr>
                <a:defRPr/>
              </a:pPr>
              <a:t>1/4/2019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3BD288-C89C-A242-ADD2-CEE34C4425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951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A47A88-3E4F-8244-BE56-C69FE48B67F5}" type="datetime1">
              <a:rPr lang="en-US"/>
              <a:pPr>
                <a:defRPr/>
              </a:pPr>
              <a:t>1/4/2019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04F7EA-2B03-7D4D-B428-829BF4EC40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283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0C56B-2751-594E-9F35-21F806D07758}" type="datetime1">
              <a:rPr lang="en-US"/>
              <a:pPr>
                <a:defRPr/>
              </a:pPr>
              <a:t>1/4/2019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842F7-84D0-2847-9F58-B41CFF85E6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310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74DAE1-8EEB-4D4F-8949-2A5CCB14AD84}" type="datetime1">
              <a:rPr lang="en-US"/>
              <a:pPr>
                <a:defRPr/>
              </a:pPr>
              <a:t>1/4/2019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47B6ED-6929-D849-A274-55141FD704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119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C66E86-33F1-F64D-9E36-BEDE678883BF}" type="datetime1">
              <a:rPr lang="en-US"/>
              <a:pPr>
                <a:defRPr/>
              </a:pPr>
              <a:t>1/4/2019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27003-0048-8048-81E9-D2B9609296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97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492875"/>
            <a:ext cx="1219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AE1CA8FA-350D-A846-B657-FDE3011B8C79}" type="datetime1">
              <a:rPr lang="en-US"/>
              <a:pPr>
                <a:defRPr/>
              </a:pPr>
              <a:t>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 smtClean="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64C11F0E-1455-ED4F-A521-77C9A159D5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ヒラギノ角ゴ Pro W3" charset="-128"/>
          <a:cs typeface="ヒラギノ角ゴ Pro W3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ctrTitle"/>
          </p:nvPr>
        </p:nvSpPr>
        <p:spPr>
          <a:xfrm>
            <a:off x="-914400" y="1676400"/>
            <a:ext cx="7772400" cy="1470025"/>
          </a:xfrm>
        </p:spPr>
        <p:txBody>
          <a:bodyPr/>
          <a:lstStyle/>
          <a:p>
            <a:pPr eaLnBrk="1" hangingPunct="1"/>
            <a:r>
              <a:rPr lang="en-US" sz="5400" b="1" dirty="0" smtClean="0">
                <a:solidFill>
                  <a:srgbClr val="000000"/>
                </a:solidFill>
                <a:latin typeface="+mj-lt"/>
                <a:ea typeface="ヒラギノ角ゴ Pro W3" charset="0"/>
                <a:cs typeface="Times New Roman" charset="0"/>
                <a:sym typeface="Times New Roman" charset="0"/>
              </a:rPr>
              <a:t>CASE </a:t>
            </a:r>
            <a:r>
              <a:rPr lang="en-US" sz="5400" b="1" dirty="0">
                <a:solidFill>
                  <a:srgbClr val="000000"/>
                </a:solidFill>
                <a:ea typeface="ヒラギノ角ゴ Pro W3" charset="0"/>
                <a:cs typeface="Times New Roman" charset="0"/>
                <a:sym typeface="Times New Roman" charset="0"/>
              </a:rPr>
              <a:t>1</a:t>
            </a:r>
            <a:r>
              <a:rPr lang="en-US" sz="5400" b="1" dirty="0" smtClean="0">
                <a:solidFill>
                  <a:srgbClr val="000000"/>
                </a:solidFill>
                <a:latin typeface="+mj-lt"/>
                <a:ea typeface="ヒラギノ角ゴ Pro W3" charset="0"/>
                <a:cs typeface="Times New Roman" charset="0"/>
                <a:sym typeface="Times New Roman" charset="0"/>
              </a:rPr>
              <a:t> </a:t>
            </a:r>
            <a:endParaRPr lang="en-US" sz="5400" dirty="0">
              <a:solidFill>
                <a:srgbClr val="000000"/>
              </a:solidFill>
              <a:latin typeface="+mj-lt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5362" name="Subtitle 2"/>
          <p:cNvSpPr>
            <a:spLocks noGrp="1"/>
          </p:cNvSpPr>
          <p:nvPr>
            <p:ph type="subTitle" idx="1"/>
          </p:nvPr>
        </p:nvSpPr>
        <p:spPr>
          <a:xfrm>
            <a:off x="-313426" y="2895600"/>
            <a:ext cx="6400800" cy="1752600"/>
          </a:xfrm>
        </p:spPr>
        <p:txBody>
          <a:bodyPr/>
          <a:lstStyle/>
          <a:p>
            <a:r>
              <a:rPr lang="en-US" sz="2400" dirty="0" smtClean="0"/>
              <a:t>Brittany Cody, DO</a:t>
            </a:r>
          </a:p>
          <a:p>
            <a:r>
              <a:rPr lang="en-US" sz="2400" dirty="0" smtClean="0"/>
              <a:t>Mark Pool, MD</a:t>
            </a:r>
          </a:p>
          <a:p>
            <a:endParaRPr lang="en-US" sz="2400" dirty="0"/>
          </a:p>
          <a:p>
            <a:r>
              <a:rPr lang="en-US" sz="2400" dirty="0" smtClean="0"/>
              <a:t>January 28, 2019</a:t>
            </a:r>
          </a:p>
          <a:p>
            <a:pPr>
              <a:spcBef>
                <a:spcPct val="0"/>
              </a:spcBef>
              <a:buClr>
                <a:srgbClr val="FFFFFF"/>
              </a:buClr>
              <a:buSzPct val="25000"/>
            </a:pPr>
            <a:endParaRPr lang="en-US" dirty="0">
              <a:solidFill>
                <a:srgbClr val="000000"/>
              </a:solidFill>
              <a:latin typeface="+mj-lt"/>
              <a:ea typeface="ヒラギノ角ゴ Pro W3" charset="0"/>
              <a:cs typeface="Times New Roman" charset="0"/>
              <a:sym typeface="Times New Roman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81600" y="5837407"/>
            <a:ext cx="3810000" cy="5334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168" y="1676400"/>
            <a:ext cx="3417746" cy="430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hape 9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lIns="91425" tIns="45700" rIns="91425" bIns="45700"/>
          <a:lstStyle/>
          <a:p>
            <a:pPr>
              <a:buClr>
                <a:srgbClr val="FFFF00"/>
              </a:buClr>
              <a:buSzPct val="25000"/>
              <a:buFont typeface="Times New Roman" charset="0"/>
              <a:buNone/>
            </a:pPr>
            <a:r>
              <a:rPr lang="en-US" u="sng" dirty="0" smtClean="0">
                <a:solidFill>
                  <a:srgbClr val="000000"/>
                </a:solidFill>
                <a:ea typeface="ヒラギノ角ゴ Pro W3" charset="0"/>
                <a:cs typeface="Times New Roman" charset="0"/>
                <a:sym typeface="Times New Roman" charset="0"/>
              </a:rPr>
              <a:t>IF:  IgA</a:t>
            </a:r>
            <a:endParaRPr lang="en-US" u="sng" dirty="0">
              <a:solidFill>
                <a:srgbClr val="000000"/>
              </a:solidFill>
              <a:latin typeface="+mj-lt"/>
              <a:ea typeface="ヒラギノ角ゴ Pro W3" charset="0"/>
              <a:cs typeface="Times New Roman" charset="0"/>
              <a:sym typeface="Times New Roman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371600"/>
            <a:ext cx="6986781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996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hape 9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lIns="91425" tIns="45700" rIns="91425" bIns="45700"/>
          <a:lstStyle/>
          <a:p>
            <a:pPr>
              <a:buClr>
                <a:srgbClr val="FFFF00"/>
              </a:buClr>
              <a:buSzPct val="25000"/>
              <a:buFont typeface="Times New Roman" charset="0"/>
              <a:buNone/>
            </a:pPr>
            <a:r>
              <a:rPr lang="en-US" u="sng" dirty="0" smtClean="0">
                <a:solidFill>
                  <a:srgbClr val="000000"/>
                </a:solidFill>
                <a:ea typeface="ヒラギノ角ゴ Pro W3" charset="0"/>
                <a:cs typeface="Times New Roman" charset="0"/>
                <a:sym typeface="Times New Roman" charset="0"/>
              </a:rPr>
              <a:t>IF:  Lambda</a:t>
            </a:r>
            <a:endParaRPr lang="en-US" u="sng" dirty="0">
              <a:solidFill>
                <a:srgbClr val="000000"/>
              </a:solidFill>
              <a:latin typeface="+mj-lt"/>
              <a:ea typeface="ヒラギノ角ゴ Pro W3" charset="0"/>
              <a:cs typeface="Times New Roman" charset="0"/>
              <a:sym typeface="Times New Roman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396072"/>
            <a:ext cx="6985813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9174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hape 9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lIns="91425" tIns="45700" rIns="91425" bIns="45700"/>
          <a:lstStyle/>
          <a:p>
            <a:pPr>
              <a:buClr>
                <a:srgbClr val="FFFF00"/>
              </a:buClr>
              <a:buSzPct val="25000"/>
              <a:buFont typeface="Times New Roman" charset="0"/>
              <a:buNone/>
            </a:pPr>
            <a:r>
              <a:rPr lang="en-US" u="sng" dirty="0" smtClean="0">
                <a:solidFill>
                  <a:srgbClr val="000000"/>
                </a:solidFill>
                <a:ea typeface="ヒラギノ角ゴ Pro W3" charset="0"/>
                <a:cs typeface="Times New Roman" charset="0"/>
                <a:sym typeface="Times New Roman" charset="0"/>
              </a:rPr>
              <a:t>IF:  Kappa</a:t>
            </a:r>
            <a:endParaRPr lang="en-US" u="sng" dirty="0">
              <a:solidFill>
                <a:srgbClr val="000000"/>
              </a:solidFill>
              <a:latin typeface="+mj-lt"/>
              <a:ea typeface="ヒラギノ角ゴ Pro W3" charset="0"/>
              <a:cs typeface="Times New Roman" charset="0"/>
              <a:sym typeface="Times New Roman" charset="0"/>
            </a:endParaRP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371600"/>
            <a:ext cx="6971842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990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hape 9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lIns="91425" tIns="45700" rIns="91425" bIns="45700"/>
          <a:lstStyle/>
          <a:p>
            <a:pPr>
              <a:buClr>
                <a:srgbClr val="FFFF00"/>
              </a:buClr>
              <a:buSzPct val="25000"/>
              <a:buFont typeface="Times New Roman" charset="0"/>
              <a:buNone/>
            </a:pPr>
            <a:r>
              <a:rPr lang="en-US" u="sng" dirty="0" smtClean="0">
                <a:solidFill>
                  <a:srgbClr val="000000"/>
                </a:solidFill>
                <a:ea typeface="ヒラギノ角ゴ Pro W3" charset="0"/>
                <a:cs typeface="Times New Roman" charset="0"/>
                <a:sym typeface="Times New Roman" charset="0"/>
              </a:rPr>
              <a:t>EM</a:t>
            </a:r>
            <a:endParaRPr lang="en-US" u="sng" dirty="0">
              <a:solidFill>
                <a:srgbClr val="000000"/>
              </a:solidFill>
              <a:latin typeface="+mj-lt"/>
              <a:ea typeface="ヒラギノ角ゴ Pro W3" charset="0"/>
              <a:cs typeface="Times New Roman" charset="0"/>
              <a:sym typeface="Times New Roman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71600"/>
            <a:ext cx="8085395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293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hape 9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lIns="91425" tIns="45700" rIns="91425" bIns="45700"/>
          <a:lstStyle/>
          <a:p>
            <a:pPr>
              <a:buClr>
                <a:srgbClr val="FFFF00"/>
              </a:buClr>
              <a:buSzPct val="25000"/>
              <a:buFont typeface="Times New Roman" charset="0"/>
              <a:buNone/>
            </a:pPr>
            <a:r>
              <a:rPr lang="en-US" u="sng" dirty="0" smtClean="0">
                <a:solidFill>
                  <a:srgbClr val="000000"/>
                </a:solidFill>
                <a:ea typeface="ヒラギノ角ゴ Pro W3" charset="0"/>
                <a:cs typeface="Times New Roman" charset="0"/>
                <a:sym typeface="Times New Roman" charset="0"/>
              </a:rPr>
              <a:t>EM</a:t>
            </a:r>
            <a:endParaRPr lang="en-US" u="sng" dirty="0">
              <a:solidFill>
                <a:srgbClr val="000000"/>
              </a:solidFill>
              <a:latin typeface="+mj-lt"/>
              <a:ea typeface="ヒラギノ角ゴ Pro W3" charset="0"/>
              <a:cs typeface="Times New Roman" charset="0"/>
              <a:sym typeface="Times New Roman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71600"/>
            <a:ext cx="8050626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845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ctrTitle"/>
          </p:nvPr>
        </p:nvSpPr>
        <p:spPr>
          <a:xfrm>
            <a:off x="-914400" y="1676400"/>
            <a:ext cx="7772400" cy="1470025"/>
          </a:xfrm>
        </p:spPr>
        <p:txBody>
          <a:bodyPr/>
          <a:lstStyle/>
          <a:p>
            <a:pPr eaLnBrk="1" hangingPunct="1"/>
            <a:r>
              <a:rPr lang="en-US" sz="5400" b="1" dirty="0" smtClean="0">
                <a:solidFill>
                  <a:srgbClr val="000000"/>
                </a:solidFill>
                <a:latin typeface="+mj-lt"/>
                <a:ea typeface="ヒラギノ角ゴ Pro W3" charset="0"/>
                <a:cs typeface="Times New Roman" charset="0"/>
                <a:sym typeface="Times New Roman" charset="0"/>
              </a:rPr>
              <a:t>CASE </a:t>
            </a:r>
            <a:r>
              <a:rPr lang="en-US" sz="5400" b="1" dirty="0">
                <a:solidFill>
                  <a:srgbClr val="000000"/>
                </a:solidFill>
                <a:ea typeface="ヒラギノ角ゴ Pro W3" charset="0"/>
                <a:cs typeface="Times New Roman" charset="0"/>
                <a:sym typeface="Times New Roman" charset="0"/>
              </a:rPr>
              <a:t>5</a:t>
            </a:r>
            <a:r>
              <a:rPr lang="en-US" sz="5400" b="1" dirty="0" smtClean="0">
                <a:solidFill>
                  <a:srgbClr val="000000"/>
                </a:solidFill>
                <a:latin typeface="+mj-lt"/>
                <a:ea typeface="ヒラギノ角ゴ Pro W3" charset="0"/>
                <a:cs typeface="Times New Roman" charset="0"/>
                <a:sym typeface="Times New Roman" charset="0"/>
              </a:rPr>
              <a:t> </a:t>
            </a:r>
            <a:endParaRPr lang="en-US" sz="5400" dirty="0">
              <a:solidFill>
                <a:srgbClr val="000000"/>
              </a:solidFill>
              <a:latin typeface="+mj-lt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5362" name="Subtitle 2"/>
          <p:cNvSpPr>
            <a:spLocks noGrp="1"/>
          </p:cNvSpPr>
          <p:nvPr>
            <p:ph type="subTitle" idx="1"/>
          </p:nvPr>
        </p:nvSpPr>
        <p:spPr>
          <a:xfrm>
            <a:off x="-313426" y="2895600"/>
            <a:ext cx="6400800" cy="1752600"/>
          </a:xfrm>
        </p:spPr>
        <p:txBody>
          <a:bodyPr/>
          <a:lstStyle/>
          <a:p>
            <a:r>
              <a:rPr lang="en-US" sz="2400" dirty="0" smtClean="0"/>
              <a:t>Jayjay Blanco, MD</a:t>
            </a:r>
          </a:p>
          <a:p>
            <a:r>
              <a:rPr lang="en-US" sz="2400" dirty="0" smtClean="0"/>
              <a:t>Ritu Ghai, MD</a:t>
            </a:r>
          </a:p>
          <a:p>
            <a:endParaRPr lang="en-US" sz="2400" dirty="0"/>
          </a:p>
          <a:p>
            <a:r>
              <a:rPr lang="en-US" sz="2400" dirty="0" smtClean="0"/>
              <a:t>January 28, 2019</a:t>
            </a:r>
          </a:p>
          <a:p>
            <a:pPr>
              <a:spcBef>
                <a:spcPct val="0"/>
              </a:spcBef>
              <a:buClr>
                <a:srgbClr val="FFFFFF"/>
              </a:buClr>
              <a:buSzPct val="25000"/>
            </a:pPr>
            <a:endParaRPr lang="en-US" dirty="0">
              <a:solidFill>
                <a:srgbClr val="000000"/>
              </a:solidFill>
              <a:latin typeface="+mj-lt"/>
              <a:ea typeface="ヒラギノ角ゴ Pro W3" charset="0"/>
              <a:cs typeface="Times New Roman" charset="0"/>
              <a:sym typeface="Times New Roman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81600" y="5837407"/>
            <a:ext cx="3810000" cy="5334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168" y="1676400"/>
            <a:ext cx="3417746" cy="430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0498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CHEST X-RAY</a:t>
            </a:r>
            <a:endParaRPr lang="en-US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C11F0E-1455-ED4F-A521-77C9A159D5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601804"/>
            <a:ext cx="4271963" cy="45243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72013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CHEST CT SCAN</a:t>
            </a:r>
            <a:endParaRPr lang="en-US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C11F0E-1455-ED4F-A521-77C9A159D5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882" y="1371600"/>
            <a:ext cx="5944235" cy="2499360"/>
          </a:xfrm>
          <a:prstGeom prst="rect">
            <a:avLst/>
          </a:prstGeom>
          <a:noFill/>
        </p:spPr>
      </p:pic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392" y="3962400"/>
            <a:ext cx="3847214" cy="26219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559943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057400"/>
            <a:ext cx="6934518" cy="3792220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u="sng" dirty="0" smtClean="0"/>
              <a:t>US OF SCROTUM AND CONTENTS</a:t>
            </a:r>
            <a:endParaRPr lang="en-US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C11F0E-1455-ED4F-A521-77C9A159D5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6648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u="sng" dirty="0" smtClean="0"/>
              <a:t>ABDOMINAL/PLEVIS CT SCAN</a:t>
            </a:r>
            <a:endParaRPr lang="en-US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C11F0E-1455-ED4F-A521-77C9A159D5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38" y="2057400"/>
            <a:ext cx="6920080" cy="37922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02860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2438400" y="1601803"/>
            <a:ext cx="4271963" cy="452435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PHYSICAL EXAMINATION</a:t>
            </a:r>
            <a:endParaRPr lang="en-US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C11F0E-1455-ED4F-A521-77C9A159D5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5569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ctrTitle"/>
          </p:nvPr>
        </p:nvSpPr>
        <p:spPr>
          <a:xfrm>
            <a:off x="-914400" y="1676400"/>
            <a:ext cx="7772400" cy="1470025"/>
          </a:xfrm>
        </p:spPr>
        <p:txBody>
          <a:bodyPr/>
          <a:lstStyle/>
          <a:p>
            <a:pPr eaLnBrk="1" hangingPunct="1"/>
            <a:r>
              <a:rPr lang="en-US" sz="5400" b="1" dirty="0" smtClean="0">
                <a:solidFill>
                  <a:srgbClr val="000000"/>
                </a:solidFill>
                <a:latin typeface="+mj-lt"/>
                <a:ea typeface="ヒラギノ角ゴ Pro W3" charset="0"/>
                <a:cs typeface="Times New Roman" charset="0"/>
                <a:sym typeface="Times New Roman" charset="0"/>
              </a:rPr>
              <a:t>CASE </a:t>
            </a:r>
            <a:r>
              <a:rPr lang="en-US" sz="5400" b="1" dirty="0" smtClean="0">
                <a:solidFill>
                  <a:srgbClr val="000000"/>
                </a:solidFill>
                <a:ea typeface="ヒラギノ角ゴ Pro W3" charset="0"/>
                <a:cs typeface="Times New Roman" charset="0"/>
                <a:sym typeface="Times New Roman" charset="0"/>
              </a:rPr>
              <a:t>6</a:t>
            </a:r>
            <a:r>
              <a:rPr lang="en-US" sz="5400" b="1" dirty="0" smtClean="0">
                <a:solidFill>
                  <a:srgbClr val="000000"/>
                </a:solidFill>
                <a:latin typeface="+mj-lt"/>
                <a:ea typeface="ヒラギノ角ゴ Pro W3" charset="0"/>
                <a:cs typeface="Times New Roman" charset="0"/>
                <a:sym typeface="Times New Roman" charset="0"/>
              </a:rPr>
              <a:t> </a:t>
            </a:r>
            <a:endParaRPr lang="en-US" sz="5400" dirty="0">
              <a:solidFill>
                <a:srgbClr val="000000"/>
              </a:solidFill>
              <a:latin typeface="+mj-lt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5362" name="Subtitle 2"/>
          <p:cNvSpPr>
            <a:spLocks noGrp="1"/>
          </p:cNvSpPr>
          <p:nvPr>
            <p:ph type="subTitle" idx="1"/>
          </p:nvPr>
        </p:nvSpPr>
        <p:spPr>
          <a:xfrm>
            <a:off x="-313426" y="2895600"/>
            <a:ext cx="6400800" cy="1752600"/>
          </a:xfrm>
        </p:spPr>
        <p:txBody>
          <a:bodyPr/>
          <a:lstStyle/>
          <a:p>
            <a:r>
              <a:rPr lang="en-US" sz="2400" dirty="0" smtClean="0"/>
              <a:t>Josean Ramos, MD</a:t>
            </a:r>
          </a:p>
          <a:p>
            <a:r>
              <a:rPr lang="en-US" sz="2400" dirty="0" smtClean="0"/>
              <a:t>Lin Cheng, MD</a:t>
            </a:r>
          </a:p>
          <a:p>
            <a:endParaRPr lang="en-US" sz="2400" dirty="0"/>
          </a:p>
          <a:p>
            <a:r>
              <a:rPr lang="en-US" sz="2400" dirty="0" smtClean="0"/>
              <a:t>January 28, 2019</a:t>
            </a:r>
          </a:p>
          <a:p>
            <a:pPr>
              <a:spcBef>
                <a:spcPct val="0"/>
              </a:spcBef>
              <a:buClr>
                <a:srgbClr val="FFFFFF"/>
              </a:buClr>
              <a:buSzPct val="25000"/>
            </a:pPr>
            <a:endParaRPr lang="en-US" dirty="0">
              <a:solidFill>
                <a:srgbClr val="000000"/>
              </a:solidFill>
              <a:latin typeface="+mj-lt"/>
              <a:ea typeface="ヒラギノ角ゴ Pro W3" charset="0"/>
              <a:cs typeface="Times New Roman" charset="0"/>
              <a:sym typeface="Times New Roman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81600" y="5837407"/>
            <a:ext cx="3810000" cy="5334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168" y="1676400"/>
            <a:ext cx="3417746" cy="430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794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CHEST CT SCAN</a:t>
            </a:r>
            <a:endParaRPr lang="en-US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C11F0E-1455-ED4F-A521-77C9A159D5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600200"/>
            <a:ext cx="4572000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13196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HEAD CT SCAN</a:t>
            </a:r>
            <a:endParaRPr lang="en-US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C11F0E-1455-ED4F-A521-77C9A159D5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6" name="Picture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7" t="4075" r="4698" b="2227"/>
          <a:stretch/>
        </p:blipFill>
        <p:spPr bwMode="auto">
          <a:xfrm>
            <a:off x="711467" y="1524000"/>
            <a:ext cx="3352800" cy="4267200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5" t="2208"/>
          <a:stretch/>
        </p:blipFill>
        <p:spPr bwMode="auto">
          <a:xfrm>
            <a:off x="5029200" y="1546459"/>
            <a:ext cx="3369644" cy="4267200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32552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ctrTitle"/>
          </p:nvPr>
        </p:nvSpPr>
        <p:spPr>
          <a:xfrm>
            <a:off x="-914400" y="1676400"/>
            <a:ext cx="7772400" cy="1470025"/>
          </a:xfrm>
        </p:spPr>
        <p:txBody>
          <a:bodyPr/>
          <a:lstStyle/>
          <a:p>
            <a:pPr eaLnBrk="1" hangingPunct="1"/>
            <a:r>
              <a:rPr lang="en-US" sz="5400" b="1" dirty="0" smtClean="0">
                <a:solidFill>
                  <a:srgbClr val="000000"/>
                </a:solidFill>
                <a:latin typeface="+mj-lt"/>
                <a:ea typeface="ヒラギノ角ゴ Pro W3" charset="0"/>
                <a:cs typeface="Times New Roman" charset="0"/>
                <a:sym typeface="Times New Roman" charset="0"/>
              </a:rPr>
              <a:t>CASE 2 </a:t>
            </a:r>
            <a:endParaRPr lang="en-US" sz="5400" dirty="0">
              <a:solidFill>
                <a:srgbClr val="000000"/>
              </a:solidFill>
              <a:latin typeface="+mj-lt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5362" name="Subtitle 2"/>
          <p:cNvSpPr>
            <a:spLocks noGrp="1"/>
          </p:cNvSpPr>
          <p:nvPr>
            <p:ph type="subTitle" idx="1"/>
          </p:nvPr>
        </p:nvSpPr>
        <p:spPr>
          <a:xfrm>
            <a:off x="-313426" y="2895600"/>
            <a:ext cx="6400800" cy="1752600"/>
          </a:xfrm>
        </p:spPr>
        <p:txBody>
          <a:bodyPr/>
          <a:lstStyle/>
          <a:p>
            <a:r>
              <a:rPr lang="en-US" sz="2400" dirty="0" smtClean="0"/>
              <a:t>Waqas </a:t>
            </a:r>
            <a:r>
              <a:rPr lang="en-US" sz="2400" dirty="0" err="1" smtClean="0"/>
              <a:t>Mahmud,MD</a:t>
            </a:r>
            <a:endParaRPr lang="en-US" sz="2400" dirty="0" smtClean="0"/>
          </a:p>
          <a:p>
            <a:r>
              <a:rPr lang="en-US" sz="2400" dirty="0" smtClean="0"/>
              <a:t>Paolo Gattuso, MD</a:t>
            </a:r>
          </a:p>
          <a:p>
            <a:endParaRPr lang="en-US" sz="2400" dirty="0"/>
          </a:p>
          <a:p>
            <a:r>
              <a:rPr lang="en-US" sz="2400" dirty="0" smtClean="0"/>
              <a:t>January 28, 2019</a:t>
            </a:r>
          </a:p>
          <a:p>
            <a:pPr>
              <a:spcBef>
                <a:spcPct val="0"/>
              </a:spcBef>
              <a:buClr>
                <a:srgbClr val="FFFFFF"/>
              </a:buClr>
              <a:buSzPct val="25000"/>
            </a:pPr>
            <a:endParaRPr lang="en-US" dirty="0">
              <a:solidFill>
                <a:srgbClr val="000000"/>
              </a:solidFill>
              <a:latin typeface="+mj-lt"/>
              <a:ea typeface="ヒラギノ角ゴ Pro W3" charset="0"/>
              <a:cs typeface="Times New Roman" charset="0"/>
              <a:sym typeface="Times New Roman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81600" y="5837407"/>
            <a:ext cx="3810000" cy="5334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168" y="1676400"/>
            <a:ext cx="3417746" cy="430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679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681" y="1608220"/>
            <a:ext cx="5867400" cy="4524359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GROSS EXAMINATION</a:t>
            </a:r>
            <a:endParaRPr lang="en-US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C11F0E-1455-ED4F-A521-77C9A159D5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0407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ctrTitle"/>
          </p:nvPr>
        </p:nvSpPr>
        <p:spPr>
          <a:xfrm>
            <a:off x="-914400" y="1676400"/>
            <a:ext cx="7772400" cy="1470025"/>
          </a:xfrm>
        </p:spPr>
        <p:txBody>
          <a:bodyPr/>
          <a:lstStyle/>
          <a:p>
            <a:pPr eaLnBrk="1" hangingPunct="1"/>
            <a:r>
              <a:rPr lang="en-US" sz="5400" b="1" dirty="0" smtClean="0">
                <a:solidFill>
                  <a:srgbClr val="000000"/>
                </a:solidFill>
                <a:latin typeface="+mj-lt"/>
                <a:ea typeface="ヒラギノ角ゴ Pro W3" charset="0"/>
                <a:cs typeface="Times New Roman" charset="0"/>
                <a:sym typeface="Times New Roman" charset="0"/>
              </a:rPr>
              <a:t>CASE 3 </a:t>
            </a:r>
            <a:endParaRPr lang="en-US" sz="5400" dirty="0">
              <a:solidFill>
                <a:srgbClr val="000000"/>
              </a:solidFill>
              <a:latin typeface="+mj-lt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5362" name="Subtitle 2"/>
          <p:cNvSpPr>
            <a:spLocks noGrp="1"/>
          </p:cNvSpPr>
          <p:nvPr>
            <p:ph type="subTitle" idx="1"/>
          </p:nvPr>
        </p:nvSpPr>
        <p:spPr>
          <a:xfrm>
            <a:off x="-313426" y="2895600"/>
            <a:ext cx="6400800" cy="1752600"/>
          </a:xfrm>
        </p:spPr>
        <p:txBody>
          <a:bodyPr/>
          <a:lstStyle/>
          <a:p>
            <a:r>
              <a:rPr lang="en-US" sz="2400" dirty="0" err="1" smtClean="0"/>
              <a:t>Prih</a:t>
            </a:r>
            <a:r>
              <a:rPr lang="en-US" sz="2400" dirty="0" smtClean="0"/>
              <a:t> </a:t>
            </a:r>
            <a:r>
              <a:rPr lang="en-US" sz="2400" dirty="0" err="1" smtClean="0"/>
              <a:t>Rohra</a:t>
            </a:r>
            <a:r>
              <a:rPr lang="en-US" sz="2400" dirty="0" smtClean="0"/>
              <a:t>, MBBS</a:t>
            </a:r>
          </a:p>
          <a:p>
            <a:r>
              <a:rPr lang="en-US" sz="2400" dirty="0" smtClean="0"/>
              <a:t>David </a:t>
            </a:r>
            <a:r>
              <a:rPr lang="en-US" sz="2400" dirty="0" err="1" smtClean="0"/>
              <a:t>Cimbaluk</a:t>
            </a:r>
            <a:r>
              <a:rPr lang="en-US" sz="2400" dirty="0" smtClean="0"/>
              <a:t>, MD</a:t>
            </a:r>
          </a:p>
          <a:p>
            <a:endParaRPr lang="en-US" sz="2400" dirty="0"/>
          </a:p>
          <a:p>
            <a:r>
              <a:rPr lang="en-US" sz="2400" dirty="0" smtClean="0"/>
              <a:t>January 28, 2019</a:t>
            </a:r>
          </a:p>
          <a:p>
            <a:pPr>
              <a:spcBef>
                <a:spcPct val="0"/>
              </a:spcBef>
              <a:buClr>
                <a:srgbClr val="FFFFFF"/>
              </a:buClr>
              <a:buSzPct val="25000"/>
            </a:pPr>
            <a:endParaRPr lang="en-US" dirty="0">
              <a:solidFill>
                <a:srgbClr val="000000"/>
              </a:solidFill>
              <a:latin typeface="+mj-lt"/>
              <a:ea typeface="ヒラギノ角ゴ Pro W3" charset="0"/>
              <a:cs typeface="Times New Roman" charset="0"/>
              <a:sym typeface="Times New Roman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81600" y="5837407"/>
            <a:ext cx="3810000" cy="5334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168" y="1676400"/>
            <a:ext cx="3417746" cy="430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441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H&amp;E</a:t>
            </a:r>
            <a:endParaRPr lang="en-US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C11F0E-1455-ED4F-A521-77C9A159D5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170" y="1601369"/>
            <a:ext cx="6041660" cy="4523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8840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H&amp;E</a:t>
            </a:r>
            <a:endParaRPr lang="en-US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C11F0E-1455-ED4F-A521-77C9A159D5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218" y="1601369"/>
            <a:ext cx="6035563" cy="4523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83727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hape 9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lIns="91425" tIns="45700" rIns="91425" bIns="45700"/>
          <a:lstStyle/>
          <a:p>
            <a:pPr>
              <a:buClr>
                <a:srgbClr val="FFFF00"/>
              </a:buClr>
              <a:buSzPct val="25000"/>
              <a:buFont typeface="Times New Roman" charset="0"/>
              <a:buNone/>
            </a:pPr>
            <a:r>
              <a:rPr lang="en-US" u="sng" dirty="0" smtClean="0">
                <a:solidFill>
                  <a:srgbClr val="000000"/>
                </a:solidFill>
                <a:ea typeface="ヒラギノ角ゴ Pro W3" charset="0"/>
                <a:cs typeface="Times New Roman" charset="0"/>
                <a:sym typeface="Times New Roman" charset="0"/>
              </a:rPr>
              <a:t>PAS</a:t>
            </a:r>
            <a:endParaRPr lang="en-US" u="sng" dirty="0">
              <a:solidFill>
                <a:srgbClr val="000000"/>
              </a:solidFill>
              <a:latin typeface="+mj-lt"/>
              <a:ea typeface="ヒラギノ角ゴ Pro W3" charset="0"/>
              <a:cs typeface="Times New Roman" charset="0"/>
              <a:sym typeface="Times New Roman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371600"/>
            <a:ext cx="7015124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00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LongProperties xmlns="http://schemas.microsoft.com/office/2006/metadata/longProperties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ECA8C4A304DB140A5B15F140ACD4717" ma:contentTypeVersion="9" ma:contentTypeDescription="Create a new document." ma:contentTypeScope="" ma:versionID="c672e83958485bcbda27bba0e1e8ef85">
  <xsd:schema xmlns:xsd="http://www.w3.org/2001/XMLSchema" xmlns:xs="http://www.w3.org/2001/XMLSchema" xmlns:p="http://schemas.microsoft.com/office/2006/metadata/properties" xmlns:ns1="http://schemas.microsoft.com/sharepoint/v3" xmlns:ns2="9cf81acc-c000-4d2c-96c7-8240bf360827" targetNamespace="http://schemas.microsoft.com/office/2006/metadata/properties" ma:root="true" ma:fieldsID="6710692dbdffd6940ba2d89de8891bd6" ns1:_="" ns2:_="">
    <xsd:import namespace="http://schemas.microsoft.com/sharepoint/v3"/>
    <xsd:import namespace="9cf81acc-c000-4d2c-96c7-8240bf360827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Categor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f81acc-c000-4d2c-96c7-8240bf360827" elementFormDefault="qualified">
    <xsd:import namespace="http://schemas.microsoft.com/office/2006/documentManagement/types"/>
    <xsd:import namespace="http://schemas.microsoft.com/office/infopath/2007/PartnerControls"/>
    <xsd:element name="Category" ma:index="10" nillable="true" ma:displayName="Category" ma:default="Template" ma:format="Dropdown" ma:internalName="Category">
      <xsd:simpleType>
        <xsd:union memberTypes="dms:Text">
          <xsd:simpleType>
            <xsd:restriction base="dms:Choice">
              <xsd:enumeration value="Template"/>
              <xsd:enumeration value="Logo"/>
            </xsd:restriction>
          </xsd:simpleType>
        </xsd:un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customXsn xmlns="http://schemas.microsoft.com/office/2006/metadata/customXsn">
  <xsnLocation/>
  <cached>True</cached>
  <openByDefault>False</openByDefault>
  <xsnScope/>
</customXsn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21CCBDF-9587-45EE-97B1-B0FB787BFC91}">
  <ds:schemaRefs>
    <ds:schemaRef ds:uri="http://schemas.microsoft.com/office/2006/metadata/longProperties"/>
  </ds:schemaRefs>
</ds:datastoreItem>
</file>

<file path=customXml/itemProps2.xml><?xml version="1.0" encoding="utf-8"?>
<ds:datastoreItem xmlns:ds="http://schemas.openxmlformats.org/officeDocument/2006/customXml" ds:itemID="{22488CF0-D2FD-4096-AFDB-981B1168D14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9cf81acc-c000-4d2c-96c7-8240bf36082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ECF494D-1108-4786-9ECC-A65267E61670}">
  <ds:schemaRefs>
    <ds:schemaRef ds:uri="http://schemas.microsoft.com/office/2006/metadata/customXsn"/>
  </ds:schemaRefs>
</ds:datastoreItem>
</file>

<file path=customXml/itemProps4.xml><?xml version="1.0" encoding="utf-8"?>
<ds:datastoreItem xmlns:ds="http://schemas.openxmlformats.org/officeDocument/2006/customXml" ds:itemID="{344770A1-F2A5-47E2-A5A9-EC87DBAB69D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29464</TotalTime>
  <Words>120</Words>
  <Application>Microsoft Office PowerPoint</Application>
  <PresentationFormat>On-screen Show (4:3)</PresentationFormat>
  <Paragraphs>56</Paragraphs>
  <Slides>21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CASE 1 </vt:lpstr>
      <vt:lpstr>PHYSICAL EXAMINATION</vt:lpstr>
      <vt:lpstr>HEAD CT SCAN</vt:lpstr>
      <vt:lpstr>CASE 2 </vt:lpstr>
      <vt:lpstr>GROSS EXAMINATION</vt:lpstr>
      <vt:lpstr>CASE 3 </vt:lpstr>
      <vt:lpstr>H&amp;E</vt:lpstr>
      <vt:lpstr>H&amp;E</vt:lpstr>
      <vt:lpstr>PAS</vt:lpstr>
      <vt:lpstr>IF:  IgA</vt:lpstr>
      <vt:lpstr>IF:  Lambda</vt:lpstr>
      <vt:lpstr>IF:  Kappa</vt:lpstr>
      <vt:lpstr>EM</vt:lpstr>
      <vt:lpstr>EM</vt:lpstr>
      <vt:lpstr>CASE 5 </vt:lpstr>
      <vt:lpstr>CHEST X-RAY</vt:lpstr>
      <vt:lpstr>CHEST CT SCAN</vt:lpstr>
      <vt:lpstr>US OF SCROTUM AND CONTENTS</vt:lpstr>
      <vt:lpstr>ABDOMINAL/PLEVIS CT SCAN</vt:lpstr>
      <vt:lpstr>CASE 6 </vt:lpstr>
      <vt:lpstr>CHEST CT SCAN</vt:lpstr>
    </vt:vector>
  </TitlesOfParts>
  <Company>Rush University Medical Center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 (Rush University Medical Center)</dc:title>
  <dc:creator>Kimberly Sareny</dc:creator>
  <cp:lastModifiedBy>iparker</cp:lastModifiedBy>
  <cp:revision>192</cp:revision>
  <cp:lastPrinted>2015-11-13T18:36:34Z</cp:lastPrinted>
  <dcterms:created xsi:type="dcterms:W3CDTF">2010-06-02T19:00:50Z</dcterms:created>
  <dcterms:modified xsi:type="dcterms:W3CDTF">2019-01-04T16:29:28Z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ategory">
    <vt:lpwstr>Template</vt:lpwstr>
  </property>
  <property fmtid="{D5CDD505-2E9C-101B-9397-08002B2CF9AE}" pid="3" name="PublishingExpirationDate">
    <vt:lpwstr/>
  </property>
  <property fmtid="{D5CDD505-2E9C-101B-9397-08002B2CF9AE}" pid="4" name="PublishingStartDate">
    <vt:lpwstr/>
  </property>
</Properties>
</file>