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3" r:id="rId5"/>
    <p:sldMasterId id="2147483714" r:id="rId6"/>
  </p:sldMasterIdLst>
  <p:notesMasterIdLst>
    <p:notesMasterId r:id="rId43"/>
  </p:notesMasterIdLst>
  <p:sldIdLst>
    <p:sldId id="256" r:id="rId7"/>
    <p:sldId id="257" r:id="rId8"/>
    <p:sldId id="264" r:id="rId9"/>
    <p:sldId id="321" r:id="rId10"/>
    <p:sldId id="318" r:id="rId11"/>
    <p:sldId id="310" r:id="rId12"/>
    <p:sldId id="258" r:id="rId13"/>
    <p:sldId id="664" r:id="rId14"/>
    <p:sldId id="665" r:id="rId15"/>
    <p:sldId id="666" r:id="rId16"/>
    <p:sldId id="510" r:id="rId17"/>
    <p:sldId id="667" r:id="rId18"/>
    <p:sldId id="259" r:id="rId19"/>
    <p:sldId id="317" r:id="rId20"/>
    <p:sldId id="302" r:id="rId21"/>
    <p:sldId id="356" r:id="rId22"/>
    <p:sldId id="352" r:id="rId23"/>
    <p:sldId id="299" r:id="rId24"/>
    <p:sldId id="260" r:id="rId25"/>
    <p:sldId id="339" r:id="rId26"/>
    <p:sldId id="342" r:id="rId27"/>
    <p:sldId id="346" r:id="rId28"/>
    <p:sldId id="353" r:id="rId29"/>
    <p:sldId id="428" r:id="rId30"/>
    <p:sldId id="355" r:id="rId31"/>
    <p:sldId id="261" r:id="rId32"/>
    <p:sldId id="410" r:id="rId33"/>
    <p:sldId id="637" r:id="rId34"/>
    <p:sldId id="638" r:id="rId35"/>
    <p:sldId id="639" r:id="rId36"/>
    <p:sldId id="262" r:id="rId37"/>
    <p:sldId id="263" r:id="rId38"/>
    <p:sldId id="587" r:id="rId39"/>
    <p:sldId id="266" r:id="rId40"/>
    <p:sldId id="588" r:id="rId41"/>
    <p:sldId id="332"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80" d="100"/>
          <a:sy n="80" d="100"/>
        </p:scale>
        <p:origin x="2412" y="7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B48B28-EE4B-4DEE-9599-FDE177ECAC32}" type="datetimeFigureOut">
              <a:rPr lang="en-US" smtClean="0"/>
              <a:t>11/18/2018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7F93F7-42DF-47C7-9756-2FF176E474A3}" type="slidenum">
              <a:rPr lang="en-US" smtClean="0"/>
              <a:t>‹#›</a:t>
            </a:fld>
            <a:endParaRPr lang="en-US"/>
          </a:p>
        </p:txBody>
      </p:sp>
    </p:spTree>
    <p:extLst>
      <p:ext uri="{BB962C8B-B14F-4D97-AF65-F5344CB8AC3E}">
        <p14:creationId xmlns:p14="http://schemas.microsoft.com/office/powerpoint/2010/main" val="3885454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Excisional biopsy showed a well circumscribed, </a:t>
            </a:r>
            <a:r>
              <a:rPr lang="en-US" dirty="0" err="1"/>
              <a:t>unencapsulared</a:t>
            </a:r>
            <a:r>
              <a:rPr lang="en-US" dirty="0"/>
              <a:t> nodular lesion with areas of increased cellularity</a:t>
            </a:r>
            <a:r>
              <a:rPr lang="en-US" baseline="0" dirty="0"/>
              <a:t> and central more hypocellular region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1AAC-F817-4072-AF20-C1AA85052D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a:t>On histology we see squamous epithelium with focal area of inflammation as pointed by black arrow and mass mainly present in submucosal tissue</a:t>
            </a:r>
            <a:endParaRPr lang="en-US" dirty="0"/>
          </a:p>
        </p:txBody>
      </p:sp>
    </p:spTree>
    <p:extLst>
      <p:ext uri="{BB962C8B-B14F-4D97-AF65-F5344CB8AC3E}">
        <p14:creationId xmlns:p14="http://schemas.microsoft.com/office/powerpoint/2010/main" val="808109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a:t>This power shoes that the mass is composed of spindle cells forming fascicles and some what whorling pattern</a:t>
            </a:r>
            <a:endParaRPr lang="en-US" dirty="0"/>
          </a:p>
        </p:txBody>
      </p:sp>
    </p:spTree>
    <p:extLst>
      <p:ext uri="{BB962C8B-B14F-4D97-AF65-F5344CB8AC3E}">
        <p14:creationId xmlns:p14="http://schemas.microsoft.com/office/powerpoint/2010/main" val="1325684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There were also focal areas of loose myxoid stroma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And necrosis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a:t>On high power the spindle cells appear monomorphic with centrally located elongated nucleus with blunt ends and small dot like prominent nucleoli. There is also dense acute inflammation in background</a:t>
            </a:r>
            <a:endParaRPr lang="en-US" dirty="0"/>
          </a:p>
        </p:txBody>
      </p:sp>
    </p:spTree>
    <p:extLst>
      <p:ext uri="{BB962C8B-B14F-4D97-AF65-F5344CB8AC3E}">
        <p14:creationId xmlns:p14="http://schemas.microsoft.com/office/powerpoint/2010/main" val="2371278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FNA of the liver lesion was performed and showed a cellular specimen composed of </a:t>
            </a:r>
            <a:r>
              <a:rPr lang="en-US" dirty="0" err="1"/>
              <a:t>discohesive</a:t>
            </a:r>
            <a:r>
              <a:rPr lang="en-US" dirty="0"/>
              <a:t> cells.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938CF-091D-4920-A10E-599DB85A8E64}" type="slidenum">
              <a:rPr kumimoji="0" lang="en-US" sz="1200" b="0" i="0" u="none" strike="noStrike" kern="1200" cap="none" spc="0" normalizeH="0" baseline="0" noProof="0" smtClean="0">
                <a:ln>
                  <a:noFill/>
                </a:ln>
                <a:solidFill>
                  <a:prstClr val="black"/>
                </a:solidFill>
                <a:effectLst/>
                <a:uLnTx/>
                <a:uFillTx/>
                <a:latin typeface="Calibri"/>
                <a:ea typeface="+mn-ea"/>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Calibri"/>
              <a:sym typeface="Calibri"/>
            </a:endParaRPr>
          </a:p>
        </p:txBody>
      </p:sp>
    </p:spTree>
    <p:extLst>
      <p:ext uri="{BB962C8B-B14F-4D97-AF65-F5344CB8AC3E}">
        <p14:creationId xmlns:p14="http://schemas.microsoft.com/office/powerpoint/2010/main" val="255752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On higher power we can appreciate b</a:t>
            </a:r>
            <a:r>
              <a:rPr lang="en-US" dirty="0"/>
              <a:t>enign</a:t>
            </a:r>
            <a:r>
              <a:rPr lang="en-US" baseline="0" dirty="0"/>
              <a:t> appearing hepatocytes next to the atypical cells which show irregular nuclear contours and high N/C ratio, some of them with eccentric nuclei and intracytoplasmic microvesicles.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938CF-091D-4920-A10E-599DB85A8E64}" type="slidenum">
              <a:rPr kumimoji="0" lang="en-US" sz="1200" b="0" i="0" u="none" strike="noStrike" kern="1200" cap="none" spc="0" normalizeH="0" baseline="0" noProof="0" smtClean="0">
                <a:ln>
                  <a:noFill/>
                </a:ln>
                <a:solidFill>
                  <a:prstClr val="black"/>
                </a:solidFill>
                <a:effectLst/>
                <a:uLnTx/>
                <a:uFillTx/>
                <a:latin typeface="Calibri"/>
                <a:ea typeface="+mn-ea"/>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other areas, there are </a:t>
            </a:r>
            <a:r>
              <a:rPr lang="en-US" sz="1200" kern="1200" dirty="0">
                <a:solidFill>
                  <a:schemeClr val="tx1"/>
                </a:solidFill>
                <a:latin typeface="+mn-lt"/>
                <a:ea typeface="+mn-ea"/>
                <a:cs typeface="+mn-cs"/>
              </a:rPr>
              <a:t>nuclear streaking and</a:t>
            </a:r>
            <a:r>
              <a:rPr lang="en-US" dirty="0"/>
              <a:t> nuclear crush artifact</a:t>
            </a:r>
            <a:r>
              <a:rPr lang="en-US" baseline="0" dirty="0"/>
              <a:t> of the malignant cells as well as loosely cohesive clusters.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938CF-091D-4920-A10E-599DB85A8E64}" type="slidenum">
              <a:rPr kumimoji="0" lang="en-US" sz="1200" b="0" i="0" u="none" strike="noStrike" kern="1200" cap="none" spc="0" normalizeH="0" baseline="0" noProof="0" smtClean="0">
                <a:ln>
                  <a:noFill/>
                </a:ln>
                <a:solidFill>
                  <a:prstClr val="black"/>
                </a:solidFill>
                <a:effectLst/>
                <a:uLnTx/>
                <a:uFillTx/>
                <a:latin typeface="Calibri"/>
                <a:ea typeface="+mn-ea"/>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Papanicolaou stain highlights the nuclear features of </a:t>
            </a:r>
            <a:r>
              <a:rPr lang="en-US" baseline="0" dirty="0"/>
              <a:t>tumor cells including vesicular chromatin and </a:t>
            </a:r>
            <a:r>
              <a:rPr lang="en-US" baseline="0" dirty="0" err="1"/>
              <a:t>macronucleoli</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938CF-091D-4920-A10E-599DB85A8E64}" type="slidenum">
              <a:rPr kumimoji="0" lang="en-US" sz="1200" b="0" i="0" u="none" strike="noStrike" kern="1200" cap="none" spc="0" normalizeH="0" baseline="0" noProof="0" smtClean="0">
                <a:ln>
                  <a:noFill/>
                </a:ln>
                <a:solidFill>
                  <a:prstClr val="black"/>
                </a:solidFill>
                <a:effectLst/>
                <a:uLnTx/>
                <a:uFillTx/>
                <a:latin typeface="Calibri"/>
                <a:ea typeface="+mn-ea"/>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subsequent liver biopsy was performed and an infiltration of undifferentiated cells within the</a:t>
            </a:r>
            <a:r>
              <a:rPr lang="en-US" baseline="0" dirty="0"/>
              <a:t> sinusoids is identified.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938CF-091D-4920-A10E-599DB85A8E64}" type="slidenum">
              <a:rPr kumimoji="0" lang="en-US" sz="1200" b="0" i="0" u="none" strike="noStrike" kern="1200" cap="none" spc="0" normalizeH="0" baseline="0" noProof="0" smtClean="0">
                <a:ln>
                  <a:noFill/>
                </a:ln>
                <a:solidFill>
                  <a:prstClr val="black"/>
                </a:solidFill>
                <a:effectLst/>
                <a:uLnTx/>
                <a:uFillTx/>
                <a:latin typeface="Calibri"/>
                <a:ea typeface="+mn-ea"/>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From higher power we noticed the hypocellular areas are composed of a hyalinized stroma surrounded by epithelioid cell</a:t>
            </a:r>
            <a:r>
              <a:rPr lang="en-US" baseline="0" dirty="0"/>
              <a:t> proliferation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1AAC-F817-4072-AF20-C1AA85052D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980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higher power, these cells show undifferentiated morphology, high N/C ratio and prominent nucleoli, </a:t>
            </a:r>
            <a:r>
              <a:rPr lang="en-US" sz="1200" kern="1200" dirty="0">
                <a:solidFill>
                  <a:schemeClr val="tx1"/>
                </a:solidFill>
                <a:latin typeface="+mn-lt"/>
                <a:ea typeface="+mn-ea"/>
                <a:cs typeface="+mn-cs"/>
              </a:rPr>
              <a:t>focally they have intracytoplasmic microvesicles and rhabdoid-like features</a:t>
            </a: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938CF-091D-4920-A10E-599DB85A8E64}" type="slidenum">
              <a:rPr kumimoji="0" lang="en-US" sz="1200" b="0" i="0" u="none" strike="noStrike" kern="1200" cap="none" spc="0" normalizeH="0" baseline="0" noProof="0" smtClean="0">
                <a:ln>
                  <a:noFill/>
                </a:ln>
                <a:solidFill>
                  <a:prstClr val="black"/>
                </a:solidFill>
                <a:effectLst/>
                <a:uLnTx/>
                <a:uFillTx/>
                <a:latin typeface="Calibri"/>
                <a:ea typeface="+mn-ea"/>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Calibri"/>
              <a:sym typeface="Calibri"/>
            </a:endParaRPr>
          </a:p>
        </p:txBody>
      </p:sp>
    </p:spTree>
    <p:extLst>
      <p:ext uri="{BB962C8B-B14F-4D97-AF65-F5344CB8AC3E}">
        <p14:creationId xmlns:p14="http://schemas.microsoft.com/office/powerpoint/2010/main" val="4152213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effectLst/>
                <a:latin typeface="+mn-lt"/>
                <a:ea typeface="+mn-ea"/>
                <a:cs typeface="+mn-cs"/>
                <a:sym typeface="Calibri"/>
              </a:rPr>
              <a:t>On medium power, H&amp;E sections demonstrate a cellular lesion with intersecting fascicles of spindle cells.</a:t>
            </a:r>
          </a:p>
          <a:p>
            <a:pPr marL="0" marR="0" indent="0" defTabSz="914400" eaLnBrk="1" fontAlgn="auto" latinLnBrk="0" hangingPunct="1">
              <a:lnSpc>
                <a:spcPct val="100000"/>
              </a:lnSpc>
              <a:spcBef>
                <a:spcPts val="0"/>
              </a:spcBef>
              <a:spcAft>
                <a:spcPts val="0"/>
              </a:spcAft>
              <a:buClrTx/>
              <a:buSzTx/>
              <a:buFontTx/>
              <a:buNone/>
              <a:tabLst/>
              <a:defRPr/>
            </a:pPr>
            <a:endParaRPr lang="en-US" sz="2400" baseline="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Adjacent pituitary</a:t>
            </a:r>
            <a:r>
              <a:rPr lang="en-US" sz="2400" baseline="0" dirty="0"/>
              <a:t> gland is also appreciated</a:t>
            </a:r>
            <a:endParaRPr lang="en-US" sz="2400" dirty="0"/>
          </a:p>
        </p:txBody>
      </p:sp>
    </p:spTree>
    <p:extLst>
      <p:ext uri="{BB962C8B-B14F-4D97-AF65-F5344CB8AC3E}">
        <p14:creationId xmlns:p14="http://schemas.microsoft.com/office/powerpoint/2010/main" val="3862105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Occasional</a:t>
            </a:r>
            <a:r>
              <a:rPr lang="en-US" sz="2400" baseline="0" dirty="0"/>
              <a:t> mitotic figures were identified</a:t>
            </a:r>
            <a:endParaRPr lang="en-US" sz="2400" dirty="0"/>
          </a:p>
        </p:txBody>
      </p:sp>
    </p:spTree>
    <p:extLst>
      <p:ext uri="{BB962C8B-B14F-4D97-AF65-F5344CB8AC3E}">
        <p14:creationId xmlns:p14="http://schemas.microsoft.com/office/powerpoint/2010/main" val="3862105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aseline="0" dirty="0"/>
              <a:t>A higher power view of the spindle cell lesion allows us to better appreciate tumor cells with a high N:C ratio, elongated nuclei and small nucleoli </a:t>
            </a:r>
            <a:endParaRPr lang="en-US" sz="2400" dirty="0"/>
          </a:p>
        </p:txBody>
      </p:sp>
    </p:spTree>
    <p:extLst>
      <p:ext uri="{BB962C8B-B14F-4D97-AF65-F5344CB8AC3E}">
        <p14:creationId xmlns:p14="http://schemas.microsoft.com/office/powerpoint/2010/main" val="1319121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tumor has replaced the marrow spaces and grows in an infiltrative growth pattern.</a:t>
            </a:r>
            <a:r>
              <a:rPr lang="en-US" baseline="0" dirty="0"/>
              <a:t> </a:t>
            </a:r>
            <a:r>
              <a:rPr lang="en-US" dirty="0"/>
              <a:t>The mixed connective tissue type is composed of fascicles of spindle cells and stroma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4B8257-0BD1-49CE-AE8B-8C85826A4408}" type="slidenum">
              <a:rPr kumimoji="0" lang="en-US" sz="1200" b="0" i="0" u="none" strike="noStrike" kern="1200" cap="none" spc="0" normalizeH="0" baseline="0" noProof="0" smtClean="0">
                <a:ln>
                  <a:noFill/>
                </a:ln>
                <a:solidFill>
                  <a:prstClr val="black"/>
                </a:solidFill>
                <a:effectLst/>
                <a:uLnTx/>
                <a:uFillTx/>
                <a:latin typeface="Calibri"/>
                <a:ea typeface="+mn-ea"/>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Calibri"/>
              <a:sym typeface="Calibri"/>
            </a:endParaRPr>
          </a:p>
        </p:txBody>
      </p:sp>
    </p:spTree>
    <p:extLst>
      <p:ext uri="{BB962C8B-B14F-4D97-AF65-F5344CB8AC3E}">
        <p14:creationId xmlns:p14="http://schemas.microsoft.com/office/powerpoint/2010/main" val="4154209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image shows a vascularized lesion with proliferation of epithelioid cells and </a:t>
            </a:r>
            <a:r>
              <a:rPr lang="en-US" dirty="0" err="1"/>
              <a:t>myxoid</a:t>
            </a:r>
            <a:r>
              <a:rPr lang="en-US" dirty="0"/>
              <a:t> background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1AAC-F817-4072-AF20-C1AA85052D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733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We also noticed vacuoles in this lesion as shown by the black arrow and the</a:t>
            </a:r>
            <a:r>
              <a:rPr lang="en-US" baseline="0" dirty="0"/>
              <a:t> </a:t>
            </a:r>
            <a:r>
              <a:rPr lang="en-US" dirty="0"/>
              <a:t>adjacent image shows the epithelioid cells in a nested</a:t>
            </a:r>
            <a:r>
              <a:rPr lang="en-US" baseline="0" dirty="0"/>
              <a:t> and more </a:t>
            </a:r>
            <a:r>
              <a:rPr lang="en-US" dirty="0"/>
              <a:t>solid pattern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111AAC-F817-4072-AF20-C1AA85052D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Here</a:t>
            </a:r>
            <a:r>
              <a:rPr lang="en-US" baseline="0" dirty="0"/>
              <a:t> at low power we see multiple cores of liver biopsy and hepatocytes are diffusely pale</a:t>
            </a:r>
            <a:endParaRPr lang="en-US" dirty="0"/>
          </a:p>
        </p:txBody>
      </p:sp>
    </p:spTree>
    <p:extLst>
      <p:ext uri="{BB962C8B-B14F-4D97-AF65-F5344CB8AC3E}">
        <p14:creationId xmlns:p14="http://schemas.microsoft.com/office/powerpoint/2010/main" val="808109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On</a:t>
            </a:r>
            <a:r>
              <a:rPr lang="en-US" baseline="0" dirty="0"/>
              <a:t> high power, We can appreciate delicate bridging fibrosis with minimal portal and lobular inflammation. The hepatocytes are diffusely enlarged with intracytoplasmic vacuoles  </a:t>
            </a:r>
          </a:p>
          <a:p>
            <a:endParaRPr lang="en-US" dirty="0"/>
          </a:p>
        </p:txBody>
      </p:sp>
    </p:spTree>
    <p:extLst>
      <p:ext uri="{BB962C8B-B14F-4D97-AF65-F5344CB8AC3E}">
        <p14:creationId xmlns:p14="http://schemas.microsoft.com/office/powerpoint/2010/main" val="2371278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a:t>At</a:t>
            </a:r>
            <a:r>
              <a:rPr lang="en-US" baseline="0" dirty="0"/>
              <a:t> higher magnification, these intracytoplasmic vacuoles in hepatocytes are mostly consistent with fat </a:t>
            </a:r>
            <a:r>
              <a:rPr lang="en-US" baseline="0" dirty="0" err="1"/>
              <a:t>dropletes</a:t>
            </a:r>
            <a:r>
              <a:rPr lang="en-US" baseline="0" dirty="0"/>
              <a:t>. These fat droplets are mainly medium sized and there is no significant large sized fat droplets. There is patchy small size fat droplets suggestive of microvesicular steatosis.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In addition</a:t>
            </a:r>
            <a:r>
              <a:rPr lang="en-US" baseline="0" dirty="0"/>
              <a:t> to hepatocytes </a:t>
            </a:r>
            <a:r>
              <a:rPr lang="en-US" baseline="0" dirty="0" err="1"/>
              <a:t>Kuppfer</a:t>
            </a:r>
            <a:r>
              <a:rPr lang="en-US" baseline="0" dirty="0"/>
              <a:t> cells are filled with these intracytoplasmic vacuoles</a:t>
            </a:r>
            <a:endParaRPr lang="en-US" dirty="0"/>
          </a:p>
        </p:txBody>
      </p:sp>
    </p:spTree>
    <p:extLst>
      <p:ext uri="{BB962C8B-B14F-4D97-AF65-F5344CB8AC3E}">
        <p14:creationId xmlns:p14="http://schemas.microsoft.com/office/powerpoint/2010/main" val="1325684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As</a:t>
            </a:r>
            <a:r>
              <a:rPr lang="en-US" baseline="0" dirty="0"/>
              <a:t> well as </a:t>
            </a:r>
            <a:r>
              <a:rPr lang="en-US" baseline="0" dirty="0" err="1"/>
              <a:t>macropphages</a:t>
            </a:r>
            <a:r>
              <a:rPr lang="en-US" baseline="0" dirty="0"/>
              <a:t> at portal areas. There is no significant hepatocyte ballooning and Mallory-</a:t>
            </a:r>
            <a:r>
              <a:rPr lang="en-US" baseline="0" dirty="0" err="1"/>
              <a:t>Denk</a:t>
            </a:r>
            <a:r>
              <a:rPr lang="en-US" baseline="0" dirty="0"/>
              <a:t> bodies.</a:t>
            </a:r>
            <a:endParaRPr lang="en-US" dirty="0"/>
          </a:p>
        </p:txBody>
      </p:sp>
    </p:spTree>
    <p:extLst>
      <p:ext uri="{BB962C8B-B14F-4D97-AF65-F5344CB8AC3E}">
        <p14:creationId xmlns:p14="http://schemas.microsoft.com/office/powerpoint/2010/main" val="1325684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609393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510615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262892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260F62-B57F-49C1-9369-E874A279E46B}" type="datetimeFigureOut">
              <a:rPr lang="en-US" smtClean="0"/>
              <a:t>11/18/2018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9DBA5-9355-447E-B1B7-6DFD8F898CA8}" type="slidenum">
              <a:rPr lang="en-US" smtClean="0"/>
              <a:t>‹#›</a:t>
            </a:fld>
            <a:endParaRPr lang="en-US"/>
          </a:p>
        </p:txBody>
      </p:sp>
    </p:spTree>
    <p:extLst>
      <p:ext uri="{BB962C8B-B14F-4D97-AF65-F5344CB8AC3E}">
        <p14:creationId xmlns:p14="http://schemas.microsoft.com/office/powerpoint/2010/main" val="4141393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260F62-B57F-49C1-9369-E874A279E46B}" type="datetimeFigureOut">
              <a:rPr lang="en-US" smtClean="0"/>
              <a:t>11/18/2018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9DBA5-9355-447E-B1B7-6DFD8F898CA8}" type="slidenum">
              <a:rPr lang="en-US" smtClean="0"/>
              <a:t>‹#›</a:t>
            </a:fld>
            <a:endParaRPr lang="en-US"/>
          </a:p>
        </p:txBody>
      </p:sp>
    </p:spTree>
    <p:extLst>
      <p:ext uri="{BB962C8B-B14F-4D97-AF65-F5344CB8AC3E}">
        <p14:creationId xmlns:p14="http://schemas.microsoft.com/office/powerpoint/2010/main" val="1895038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260F62-B57F-49C1-9369-E874A279E46B}" type="datetimeFigureOut">
              <a:rPr lang="en-US" smtClean="0"/>
              <a:t>11/18/2018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9DBA5-9355-447E-B1B7-6DFD8F898CA8}" type="slidenum">
              <a:rPr lang="en-US" smtClean="0"/>
              <a:t>‹#›</a:t>
            </a:fld>
            <a:endParaRPr lang="en-US"/>
          </a:p>
        </p:txBody>
      </p:sp>
    </p:spTree>
    <p:extLst>
      <p:ext uri="{BB962C8B-B14F-4D97-AF65-F5344CB8AC3E}">
        <p14:creationId xmlns:p14="http://schemas.microsoft.com/office/powerpoint/2010/main" val="163590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260F62-B57F-49C1-9369-E874A279E46B}" type="datetimeFigureOut">
              <a:rPr lang="en-US" smtClean="0"/>
              <a:t>11/18/2018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9DBA5-9355-447E-B1B7-6DFD8F898CA8}" type="slidenum">
              <a:rPr lang="en-US" smtClean="0"/>
              <a:t>‹#›</a:t>
            </a:fld>
            <a:endParaRPr lang="en-US"/>
          </a:p>
        </p:txBody>
      </p:sp>
    </p:spTree>
    <p:extLst>
      <p:ext uri="{BB962C8B-B14F-4D97-AF65-F5344CB8AC3E}">
        <p14:creationId xmlns:p14="http://schemas.microsoft.com/office/powerpoint/2010/main" val="3863248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260F62-B57F-49C1-9369-E874A279E46B}" type="datetimeFigureOut">
              <a:rPr lang="en-US" smtClean="0"/>
              <a:t>11/18/2018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B9DBA5-9355-447E-B1B7-6DFD8F898CA8}" type="slidenum">
              <a:rPr lang="en-US" smtClean="0"/>
              <a:t>‹#›</a:t>
            </a:fld>
            <a:endParaRPr lang="en-US"/>
          </a:p>
        </p:txBody>
      </p:sp>
    </p:spTree>
    <p:extLst>
      <p:ext uri="{BB962C8B-B14F-4D97-AF65-F5344CB8AC3E}">
        <p14:creationId xmlns:p14="http://schemas.microsoft.com/office/powerpoint/2010/main" val="2708855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260F62-B57F-49C1-9369-E874A279E46B}" type="datetimeFigureOut">
              <a:rPr lang="en-US" smtClean="0"/>
              <a:t>11/18/2018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B9DBA5-9355-447E-B1B7-6DFD8F898CA8}" type="slidenum">
              <a:rPr lang="en-US" smtClean="0"/>
              <a:t>‹#›</a:t>
            </a:fld>
            <a:endParaRPr lang="en-US"/>
          </a:p>
        </p:txBody>
      </p:sp>
    </p:spTree>
    <p:extLst>
      <p:ext uri="{BB962C8B-B14F-4D97-AF65-F5344CB8AC3E}">
        <p14:creationId xmlns:p14="http://schemas.microsoft.com/office/powerpoint/2010/main" val="3570937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260F62-B57F-49C1-9369-E874A279E46B}" type="datetimeFigureOut">
              <a:rPr lang="en-US" smtClean="0"/>
              <a:t>11/18/2018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B9DBA5-9355-447E-B1B7-6DFD8F898CA8}" type="slidenum">
              <a:rPr lang="en-US" smtClean="0"/>
              <a:t>‹#›</a:t>
            </a:fld>
            <a:endParaRPr lang="en-US"/>
          </a:p>
        </p:txBody>
      </p:sp>
    </p:spTree>
    <p:extLst>
      <p:ext uri="{BB962C8B-B14F-4D97-AF65-F5344CB8AC3E}">
        <p14:creationId xmlns:p14="http://schemas.microsoft.com/office/powerpoint/2010/main" val="3661313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260F62-B57F-49C1-9369-E874A279E46B}" type="datetimeFigureOut">
              <a:rPr lang="en-US" smtClean="0"/>
              <a:t>11/18/2018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9DBA5-9355-447E-B1B7-6DFD8F898CA8}" type="slidenum">
              <a:rPr lang="en-US" smtClean="0"/>
              <a:t>‹#›</a:t>
            </a:fld>
            <a:endParaRPr lang="en-US"/>
          </a:p>
        </p:txBody>
      </p:sp>
    </p:spTree>
    <p:extLst>
      <p:ext uri="{BB962C8B-B14F-4D97-AF65-F5344CB8AC3E}">
        <p14:creationId xmlns:p14="http://schemas.microsoft.com/office/powerpoint/2010/main" val="4236013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534931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D260F62-B57F-49C1-9369-E874A279E46B}" type="datetimeFigureOut">
              <a:rPr lang="en-US" smtClean="0"/>
              <a:t>11/18/2018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9DBA5-9355-447E-B1B7-6DFD8F898CA8}" type="slidenum">
              <a:rPr lang="en-US" smtClean="0"/>
              <a:t>‹#›</a:t>
            </a:fld>
            <a:endParaRPr lang="en-US"/>
          </a:p>
        </p:txBody>
      </p:sp>
    </p:spTree>
    <p:extLst>
      <p:ext uri="{BB962C8B-B14F-4D97-AF65-F5344CB8AC3E}">
        <p14:creationId xmlns:p14="http://schemas.microsoft.com/office/powerpoint/2010/main" val="405157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260F62-B57F-49C1-9369-E874A279E46B}" type="datetimeFigureOut">
              <a:rPr lang="en-US" smtClean="0"/>
              <a:t>11/18/2018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9DBA5-9355-447E-B1B7-6DFD8F898CA8}" type="slidenum">
              <a:rPr lang="en-US" smtClean="0"/>
              <a:t>‹#›</a:t>
            </a:fld>
            <a:endParaRPr lang="en-US"/>
          </a:p>
        </p:txBody>
      </p:sp>
    </p:spTree>
    <p:extLst>
      <p:ext uri="{BB962C8B-B14F-4D97-AF65-F5344CB8AC3E}">
        <p14:creationId xmlns:p14="http://schemas.microsoft.com/office/powerpoint/2010/main" val="4120539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260F62-B57F-49C1-9369-E874A279E46B}" type="datetimeFigureOut">
              <a:rPr lang="en-US" smtClean="0"/>
              <a:t>11/18/2018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9DBA5-9355-447E-B1B7-6DFD8F898CA8}" type="slidenum">
              <a:rPr lang="en-US" smtClean="0"/>
              <a:t>‹#›</a:t>
            </a:fld>
            <a:endParaRPr lang="en-US"/>
          </a:p>
        </p:txBody>
      </p:sp>
    </p:spTree>
    <p:extLst>
      <p:ext uri="{BB962C8B-B14F-4D97-AF65-F5344CB8AC3E}">
        <p14:creationId xmlns:p14="http://schemas.microsoft.com/office/powerpoint/2010/main" val="31880219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035659987"/>
      </p:ext>
    </p:extLst>
  </p:cSld>
  <p:clrMapOvr>
    <a:masterClrMapping/>
  </p:clrMapOvr>
  <p:transition advTm="500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4259102627"/>
      </p:ext>
    </p:extLst>
  </p:cSld>
  <p:clrMapOvr>
    <a:masterClrMapping/>
  </p:clrMapOvr>
  <p:transition advTm="500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395832180"/>
      </p:ext>
    </p:extLst>
  </p:cSld>
  <p:clrMapOvr>
    <a:masterClrMapping/>
  </p:clrMapOvr>
  <p:transition advTm="500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63053717"/>
      </p:ext>
    </p:extLst>
  </p:cSld>
  <p:clrMapOvr>
    <a:masterClrMapping/>
  </p:clrMapOvr>
  <p:transition advTm="500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722384258"/>
      </p:ext>
    </p:extLst>
  </p:cSld>
  <p:clrMapOvr>
    <a:masterClrMapping/>
  </p:clrMapOvr>
  <p:transition advTm="500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504575554"/>
      </p:ext>
    </p:extLst>
  </p:cSld>
  <p:clrMapOvr>
    <a:masterClrMapping/>
  </p:clrMapOvr>
  <p:transition advTm="500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841288180"/>
      </p:ext>
    </p:extLst>
  </p:cSld>
  <p:clrMapOvr>
    <a:masterClrMapping/>
  </p:clrMapOvr>
  <p:transition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345964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577366581"/>
      </p:ext>
    </p:extLst>
  </p:cSld>
  <p:clrMapOvr>
    <a:masterClrMapping/>
  </p:clrMapOvr>
  <p:transition advTm="500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206160121"/>
      </p:ext>
    </p:extLst>
  </p:cSld>
  <p:clrMapOvr>
    <a:masterClrMapping/>
  </p:clrMapOvr>
  <p:transition advTm="500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729521849"/>
      </p:ext>
    </p:extLst>
  </p:cSld>
  <p:clrMapOvr>
    <a:masterClrMapping/>
  </p:clrMapOvr>
  <p:transition advTm="500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466219171"/>
      </p:ext>
    </p:extLst>
  </p:cSld>
  <p:clrMapOvr>
    <a:masterClrMapping/>
  </p:clrMapOvr>
  <p:transition advTm="5000"/>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rPr lang="en-US"/>
              <a:t>Click to edit Master title style</a:t>
            </a:r>
            <a:endParaRPr/>
          </a:p>
        </p:txBody>
      </p:sp>
      <p:sp>
        <p:nvSpPr>
          <p:cNvPr id="21" name="Shape 21"/>
          <p:cNvSpPr>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Shape 4">
            <a:extLst>
              <a:ext uri="{FF2B5EF4-FFF2-40B4-BE49-F238E27FC236}">
                <a16:creationId xmlns:a16="http://schemas.microsoft.com/office/drawing/2014/main" id="{A879BA14-E61E-4088-AE45-C5DD1FFDB146}"/>
              </a:ext>
            </a:extLst>
          </p:cNvPr>
          <p:cNvSpPr>
            <a:spLocks noGrp="1"/>
          </p:cNvSpPr>
          <p:nvPr>
            <p:ph type="sldNum" sz="quarter" idx="10"/>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8809474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rPr lang="en-US"/>
              <a:t>Click to edit Master title style</a:t>
            </a:r>
            <a:endParaRPr/>
          </a:p>
        </p:txBody>
      </p:sp>
      <p:sp>
        <p:nvSpPr>
          <p:cNvPr id="93" name="Shape 93"/>
          <p:cNvSpPr>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Shape 4">
            <a:extLst>
              <a:ext uri="{FF2B5EF4-FFF2-40B4-BE49-F238E27FC236}">
                <a16:creationId xmlns:a16="http://schemas.microsoft.com/office/drawing/2014/main" id="{516BFB54-DD0B-4FBB-AA6D-19CAC6D66ADF}"/>
              </a:ext>
            </a:extLst>
          </p:cNvPr>
          <p:cNvSpPr>
            <a:spLocks noGrp="1"/>
          </p:cNvSpPr>
          <p:nvPr>
            <p:ph type="sldNum" sz="quarter" idx="10"/>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4521540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6"/>
          </a:xfrm>
          <a:prstGeom prst="rect">
            <a:avLst/>
          </a:prstGeom>
        </p:spPr>
        <p:txBody>
          <a:bodyPr/>
          <a:lstStyle/>
          <a:p>
            <a:r>
              <a:rPr lang="en-US"/>
              <a:t>Click to edit Master title style</a:t>
            </a:r>
            <a:endParaRPr/>
          </a:p>
        </p:txBody>
      </p:sp>
      <p:sp>
        <p:nvSpPr>
          <p:cNvPr id="102" name="Shape 102"/>
          <p:cNvSpPr>
            <a:spLocks noGrp="1"/>
          </p:cNvSpPr>
          <p:nvPr>
            <p:ph type="body" idx="1"/>
          </p:nvPr>
        </p:nvSpPr>
        <p:spPr>
          <a:xfrm>
            <a:off x="457200" y="274638"/>
            <a:ext cx="6019800" cy="58515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Shape 4">
            <a:extLst>
              <a:ext uri="{FF2B5EF4-FFF2-40B4-BE49-F238E27FC236}">
                <a16:creationId xmlns:a16="http://schemas.microsoft.com/office/drawing/2014/main" id="{B8BBBBA6-F235-451C-B4C8-984452E97909}"/>
              </a:ext>
            </a:extLst>
          </p:cNvPr>
          <p:cNvSpPr>
            <a:spLocks noGrp="1"/>
          </p:cNvSpPr>
          <p:nvPr>
            <p:ph type="sldNum" sz="quarter" idx="10"/>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8938945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4676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6096000"/>
            <a:ext cx="2133600" cy="30480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096000"/>
            <a:ext cx="2895600" cy="304800"/>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725104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096000"/>
            <a:ext cx="2133600" cy="3048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096000"/>
            <a:ext cx="2895600" cy="30480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34994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8646391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Click to edit Master title style</a:t>
            </a:r>
          </a:p>
        </p:txBody>
      </p:sp>
      <p:sp>
        <p:nvSpPr>
          <p:cNvPr id="21" name="Shape 21"/>
          <p:cNvSpPr>
            <a:spLocks noGrp="1"/>
          </p:cNvSpPr>
          <p:nvPr>
            <p:ph type="body" idx="1"/>
          </p:nvPr>
        </p:nvSpPr>
        <p:spPr>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22" name="Shape 2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5078710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Click to edit Master title style</a:t>
            </a:r>
          </a:p>
        </p:txBody>
      </p:sp>
      <p:sp>
        <p:nvSpPr>
          <p:cNvPr id="30" name="Shape 30"/>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stStyle>
          <a:p>
            <a:r>
              <a:t>Click to edit Master text styles</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9284917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Click to edit Master title style</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Click to edit Master text styles</a:t>
            </a:r>
          </a:p>
          <a:p>
            <a:pPr lvl="1"/>
            <a:r>
              <a:t>Second level</a:t>
            </a:r>
          </a:p>
          <a:p>
            <a:pPr lvl="2"/>
            <a:r>
              <a:t>Third level</a:t>
            </a:r>
          </a:p>
          <a:p>
            <a:pPr lvl="3"/>
            <a:r>
              <a:t>Fourth level</a:t>
            </a:r>
          </a:p>
          <a:p>
            <a:pPr lvl="4"/>
            <a:r>
              <a:t>Fifth level</a:t>
            </a:r>
          </a:p>
        </p:txBody>
      </p:sp>
      <p:sp>
        <p:nvSpPr>
          <p:cNvPr id="40" name="Shape 4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839003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Click to edit Master title style</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stStyle>
          <a:p>
            <a:r>
              <a:t>Click to edit Master text styles</a:t>
            </a:r>
          </a:p>
        </p:txBody>
      </p:sp>
      <p:sp>
        <p:nvSpPr>
          <p:cNvPr id="49" name="Shape 49"/>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5508497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Click to edit Master title style</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84217060"/>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4" cy="1162050"/>
          </a:xfrm>
          <a:prstGeom prst="rect">
            <a:avLst/>
          </a:prstGeom>
        </p:spPr>
        <p:txBody>
          <a:bodyPr anchor="b"/>
          <a:lstStyle>
            <a:lvl1pPr algn="l">
              <a:defRPr sz="2000" b="1"/>
            </a:lvl1pPr>
          </a:lstStyle>
          <a:p>
            <a:r>
              <a:t>Click to edit Master title style</a:t>
            </a:r>
          </a:p>
        </p:txBody>
      </p:sp>
      <p:sp>
        <p:nvSpPr>
          <p:cNvPr id="73" name="Shape 73"/>
          <p:cNvSpPr>
            <a:spLocks noGrp="1"/>
          </p:cNvSpPr>
          <p:nvPr>
            <p:ph type="body" idx="1"/>
          </p:nvPr>
        </p:nvSpPr>
        <p:spPr>
          <a:xfrm>
            <a:off x="3575050" y="273050"/>
            <a:ext cx="5111750" cy="5853113"/>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74" name="Shape 74"/>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3468890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1" cy="566738"/>
          </a:xfrm>
          <a:prstGeom prst="rect">
            <a:avLst/>
          </a:prstGeom>
        </p:spPr>
        <p:txBody>
          <a:bodyPr anchor="b"/>
          <a:lstStyle>
            <a:lvl1pPr algn="l">
              <a:defRPr sz="2000" b="1"/>
            </a:lvl1pPr>
          </a:lstStyle>
          <a:p>
            <a:r>
              <a:t>Click to edit Master title style</a:t>
            </a:r>
          </a:p>
        </p:txBody>
      </p:sp>
      <p:sp>
        <p:nvSpPr>
          <p:cNvPr id="83" name="Shape 83"/>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Shape 84"/>
          <p:cNvSpPr>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stStyle>
          <a:p>
            <a:r>
              <a:t>Click to edit Master text styles</a:t>
            </a:r>
          </a:p>
        </p:txBody>
      </p:sp>
      <p:sp>
        <p:nvSpPr>
          <p:cNvPr id="85" name="Shape 8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3658917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Click to edit Master title style</a:t>
            </a:r>
          </a:p>
        </p:txBody>
      </p:sp>
      <p:sp>
        <p:nvSpPr>
          <p:cNvPr id="93" name="Shape 93"/>
          <p:cNvSpPr>
            <a:spLocks noGrp="1"/>
          </p:cNvSpPr>
          <p:nvPr>
            <p:ph type="body" idx="1"/>
          </p:nvPr>
        </p:nvSpPr>
        <p:spPr>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94" name="Shape 9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1690317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6"/>
          </a:xfrm>
          <a:prstGeom prst="rect">
            <a:avLst/>
          </a:prstGeom>
        </p:spPr>
        <p:txBody>
          <a:bodyPr/>
          <a:lstStyle/>
          <a:p>
            <a:r>
              <a:t>Click to edit Master title style</a:t>
            </a:r>
          </a:p>
        </p:txBody>
      </p:sp>
      <p:sp>
        <p:nvSpPr>
          <p:cNvPr id="102" name="Shape 102"/>
          <p:cNvSpPr>
            <a:spLocks noGrp="1"/>
          </p:cNvSpPr>
          <p:nvPr>
            <p:ph type="body" idx="1"/>
          </p:nvPr>
        </p:nvSpPr>
        <p:spPr>
          <a:xfrm>
            <a:off x="457200" y="274638"/>
            <a:ext cx="6019800" cy="5851526"/>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18264045"/>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11/18/2018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1107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5628496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513815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8225444-AD9B-41AB-840D-1180556D053A}" type="slidenum">
              <a:rPr lang="en-US" smtClean="0"/>
              <a:pPr/>
              <a:t>‹#›</a:t>
            </a:fld>
            <a:endParaRPr lang="en-US"/>
          </a:p>
        </p:txBody>
      </p:sp>
    </p:spTree>
    <p:extLst>
      <p:ext uri="{BB962C8B-B14F-4D97-AF65-F5344CB8AC3E}">
        <p14:creationId xmlns:p14="http://schemas.microsoft.com/office/powerpoint/2010/main" val="19727797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8225444-AD9B-41AB-840D-1180556D053A}" type="slidenum">
              <a:rPr lang="en-US" smtClean="0"/>
              <a:pPr/>
              <a:t>‹#›</a:t>
            </a:fld>
            <a:endParaRPr lang="en-US"/>
          </a:p>
        </p:txBody>
      </p:sp>
    </p:spTree>
    <p:extLst>
      <p:ext uri="{BB962C8B-B14F-4D97-AF65-F5344CB8AC3E}">
        <p14:creationId xmlns:p14="http://schemas.microsoft.com/office/powerpoint/2010/main" val="14137965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3"/>
            <a:ext cx="40386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600203"/>
            <a:ext cx="40386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38225444-AD9B-41AB-840D-1180556D053A}" type="slidenum">
              <a:rPr lang="en-US" smtClean="0"/>
              <a:pPr/>
              <a:t>‹#›</a:t>
            </a:fld>
            <a:endParaRPr lang="en-US"/>
          </a:p>
        </p:txBody>
      </p:sp>
    </p:spTree>
    <p:extLst>
      <p:ext uri="{BB962C8B-B14F-4D97-AF65-F5344CB8AC3E}">
        <p14:creationId xmlns:p14="http://schemas.microsoft.com/office/powerpoint/2010/main" val="692219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5"/>
            <a:ext cx="4041774"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38225444-AD9B-41AB-840D-1180556D053A}" type="slidenum">
              <a:rPr lang="en-US" smtClean="0"/>
              <a:pPr/>
              <a:t>‹#›</a:t>
            </a:fld>
            <a:endParaRPr lang="en-US"/>
          </a:p>
        </p:txBody>
      </p:sp>
    </p:spTree>
    <p:extLst>
      <p:ext uri="{BB962C8B-B14F-4D97-AF65-F5344CB8AC3E}">
        <p14:creationId xmlns:p14="http://schemas.microsoft.com/office/powerpoint/2010/main" val="34536637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38225444-AD9B-41AB-840D-1180556D053A}" type="slidenum">
              <a:rPr lang="en-US" smtClean="0"/>
              <a:pPr/>
              <a:t>‹#›</a:t>
            </a:fld>
            <a:endParaRPr lang="en-US"/>
          </a:p>
        </p:txBody>
      </p:sp>
    </p:spTree>
    <p:extLst>
      <p:ext uri="{BB962C8B-B14F-4D97-AF65-F5344CB8AC3E}">
        <p14:creationId xmlns:p14="http://schemas.microsoft.com/office/powerpoint/2010/main" val="35112476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38225444-AD9B-41AB-840D-1180556D053A}" type="slidenum">
              <a:rPr lang="en-US" smtClean="0"/>
              <a:pPr/>
              <a:t>‹#›</a:t>
            </a:fld>
            <a:endParaRPr lang="en-US"/>
          </a:p>
        </p:txBody>
      </p:sp>
    </p:spTree>
    <p:extLst>
      <p:ext uri="{BB962C8B-B14F-4D97-AF65-F5344CB8AC3E}">
        <p14:creationId xmlns:p14="http://schemas.microsoft.com/office/powerpoint/2010/main" val="13987974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1"/>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55"/>
            <a:ext cx="511174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38225444-AD9B-41AB-840D-1180556D053A}" type="slidenum">
              <a:rPr lang="en-US" smtClean="0"/>
              <a:pPr/>
              <a:t>‹#›</a:t>
            </a:fld>
            <a:endParaRPr lang="en-US"/>
          </a:p>
        </p:txBody>
      </p:sp>
    </p:spTree>
    <p:extLst>
      <p:ext uri="{BB962C8B-B14F-4D97-AF65-F5344CB8AC3E}">
        <p14:creationId xmlns:p14="http://schemas.microsoft.com/office/powerpoint/2010/main" val="30528379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38225444-AD9B-41AB-840D-1180556D053A}" type="slidenum">
              <a:rPr lang="en-US" smtClean="0"/>
              <a:pPr/>
              <a:t>‹#›</a:t>
            </a:fld>
            <a:endParaRPr lang="en-US"/>
          </a:p>
        </p:txBody>
      </p:sp>
    </p:spTree>
    <p:extLst>
      <p:ext uri="{BB962C8B-B14F-4D97-AF65-F5344CB8AC3E}">
        <p14:creationId xmlns:p14="http://schemas.microsoft.com/office/powerpoint/2010/main" val="9823772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8225444-AD9B-41AB-840D-1180556D053A}" type="slidenum">
              <a:rPr lang="en-US" smtClean="0"/>
              <a:pPr/>
              <a:t>‹#›</a:t>
            </a:fld>
            <a:endParaRPr lang="en-US"/>
          </a:p>
        </p:txBody>
      </p:sp>
    </p:spTree>
    <p:extLst>
      <p:ext uri="{BB962C8B-B14F-4D97-AF65-F5344CB8AC3E}">
        <p14:creationId xmlns:p14="http://schemas.microsoft.com/office/powerpoint/2010/main" val="1172078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6156782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1"/>
            <a:ext cx="20574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41"/>
            <a:ext cx="601980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8225444-AD9B-41AB-840D-1180556D053A}" type="slidenum">
              <a:rPr lang="en-US" smtClean="0"/>
              <a:pPr/>
              <a:t>‹#›</a:t>
            </a:fld>
            <a:endParaRPr lang="en-US"/>
          </a:p>
        </p:txBody>
      </p:sp>
    </p:spTree>
    <p:extLst>
      <p:ext uri="{BB962C8B-B14F-4D97-AF65-F5344CB8AC3E}">
        <p14:creationId xmlns:p14="http://schemas.microsoft.com/office/powerpoint/2010/main" val="1902247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528220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4256092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CBEAF9-9E58-4CC8-A6FF-6DD8A58DEEA4}" type="datetimeFigureOut">
              <a:rPr lang="en-US" smtClean="0"/>
              <a:pPr/>
              <a:t>11/18/2018</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809109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5.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eaLnBrk="1" latinLnBrk="0" hangingPunct="1"/>
            <a:fld id="{74CBEAF9-9E58-4CC8-A6FF-6DD8A58DEEA4}" type="datetimeFigureOut">
              <a:rPr lang="en-US" smtClean="0"/>
              <a:pPr algn="l" eaLnBrk="1" latinLnBrk="0" hangingPunct="1"/>
              <a:t>11/18/2018</a:t>
            </a:fld>
            <a:endParaRPr lang="en-US" dirty="0">
              <a:solidFill>
                <a:schemeClr val="accent1">
                  <a:shade val="75000"/>
                </a:scheme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eaLnBrk="1" latinLnBrk="0" hangingPunct="1"/>
            <a:endParaRPr kumimoji="0" lang="en-US" dirty="0">
              <a:solidFill>
                <a:schemeClr val="accent1">
                  <a:shade val="75000"/>
                </a:scheme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518308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260F62-B57F-49C1-9369-E874A279E46B}" type="datetimeFigureOut">
              <a:rPr lang="en-US" smtClean="0"/>
              <a:t>11/18/2018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9DBA5-9355-447E-B1B7-6DFD8F898CA8}" type="slidenum">
              <a:rPr lang="en-US" smtClean="0"/>
              <a:t>‹#›</a:t>
            </a:fld>
            <a:endParaRPr lang="en-US"/>
          </a:p>
        </p:txBody>
      </p:sp>
    </p:spTree>
    <p:extLst>
      <p:ext uri="{BB962C8B-B14F-4D97-AF65-F5344CB8AC3E}">
        <p14:creationId xmlns:p14="http://schemas.microsoft.com/office/powerpoint/2010/main" val="10625567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eaLnBrk="1" latinLnBrk="0" hangingPunct="1"/>
            <a:fld id="{74CBEAF9-9E58-4CC8-A6FF-6DD8A58DEEA4}" type="datetimeFigureOut">
              <a:rPr lang="en-US" smtClean="0"/>
              <a:pPr algn="l" eaLnBrk="1" latinLnBrk="0" hangingPunct="1"/>
              <a:t>11/18/2018</a:t>
            </a:fld>
            <a:endParaRPr lang="en-US" dirty="0">
              <a:solidFill>
                <a:schemeClr val="accent1">
                  <a:shade val="75000"/>
                </a:scheme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eaLnBrk="1" latinLnBrk="0" hangingPunct="1"/>
            <a:endParaRPr kumimoji="0" lang="en-US" dirty="0">
              <a:solidFill>
                <a:schemeClr val="accent1">
                  <a:shade val="75000"/>
                </a:scheme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0465200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advTm="5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Shape 2">
            <a:extLst>
              <a:ext uri="{FF2B5EF4-FFF2-40B4-BE49-F238E27FC236}">
                <a16:creationId xmlns:a16="http://schemas.microsoft.com/office/drawing/2014/main" id="{7205848A-7325-4EB6-93EA-DFC7CDA60A5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9" tIns="45720" rIns="45719" bIns="45720" numCol="1" anchor="ctr" anchorCtr="0" compatLnSpc="1">
            <a:prstTxWarp prst="textNoShape">
              <a:avLst/>
            </a:prstTxWarp>
          </a:bodyPr>
          <a:lstStyle/>
          <a:p>
            <a:pPr lvl="0"/>
            <a:r>
              <a:rPr lang="en-US" altLang="en-US">
                <a:sym typeface="Calibri" panose="020F0502020204030204" pitchFamily="34" charset="0"/>
              </a:rPr>
              <a:t>Click to edit Master title style</a:t>
            </a:r>
          </a:p>
        </p:txBody>
      </p:sp>
      <p:sp>
        <p:nvSpPr>
          <p:cNvPr id="1027" name="Shape 3">
            <a:extLst>
              <a:ext uri="{FF2B5EF4-FFF2-40B4-BE49-F238E27FC236}">
                <a16:creationId xmlns:a16="http://schemas.microsoft.com/office/drawing/2014/main" id="{A9CA0D14-8B44-4AD2-849D-E3411322D46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9" tIns="45720" rIns="45719" bIns="45720" numCol="1" anchor="t" anchorCtr="0" compatLnSpc="1">
            <a:prstTxWarp prst="textNoShape">
              <a:avLst/>
            </a:prstTxWarp>
          </a:bodyPr>
          <a:lstStyle/>
          <a:p>
            <a:pPr lvl="0"/>
            <a:r>
              <a:rPr lang="en-US" altLang="en-US">
                <a:sym typeface="Calibri" panose="020F0502020204030204" pitchFamily="34" charset="0"/>
              </a:rPr>
              <a:t>Click to edit Master text styles</a:t>
            </a:r>
          </a:p>
          <a:p>
            <a:pPr lvl="1"/>
            <a:r>
              <a:rPr lang="en-US" altLang="en-US">
                <a:sym typeface="Calibri" panose="020F0502020204030204" pitchFamily="34" charset="0"/>
              </a:rPr>
              <a:t>Second level</a:t>
            </a:r>
          </a:p>
          <a:p>
            <a:pPr lvl="2"/>
            <a:r>
              <a:rPr lang="en-US" altLang="en-US">
                <a:sym typeface="Calibri" panose="020F0502020204030204" pitchFamily="34" charset="0"/>
              </a:rPr>
              <a:t>Third level</a:t>
            </a:r>
          </a:p>
          <a:p>
            <a:pPr lvl="3"/>
            <a:r>
              <a:rPr lang="en-US" altLang="en-US">
                <a:sym typeface="Calibri" panose="020F0502020204030204" pitchFamily="34" charset="0"/>
              </a:rPr>
              <a:t>Fourth level</a:t>
            </a:r>
          </a:p>
          <a:p>
            <a:pPr lvl="4"/>
            <a:r>
              <a:rPr lang="en-US" altLang="en-US">
                <a:sym typeface="Calibri" panose="020F0502020204030204" pitchFamily="34" charset="0"/>
              </a:rPr>
              <a:t>Fifth level</a:t>
            </a:r>
          </a:p>
        </p:txBody>
      </p:sp>
      <p:sp>
        <p:nvSpPr>
          <p:cNvPr id="4" name="Shape 4">
            <a:extLst>
              <a:ext uri="{FF2B5EF4-FFF2-40B4-BE49-F238E27FC236}">
                <a16:creationId xmlns:a16="http://schemas.microsoft.com/office/drawing/2014/main" id="{3C72F5D6-DA2F-4FF7-8DB1-65D2AA1F26BA}"/>
              </a:ext>
            </a:extLst>
          </p:cNvPr>
          <p:cNvSpPr>
            <a:spLocks noGrp="1"/>
          </p:cNvSpPr>
          <p:nvPr>
            <p:ph type="sldNum" sz="quarter" idx="2"/>
          </p:nvPr>
        </p:nvSpPr>
        <p:spPr>
          <a:xfrm>
            <a:off x="8423275" y="6403975"/>
            <a:ext cx="263525" cy="269875"/>
          </a:xfrm>
          <a:prstGeom prst="rect">
            <a:avLst/>
          </a:prstGeom>
          <a:ln w="12700">
            <a:miter lim="400000"/>
          </a:ln>
        </p:spPr>
        <p:txBody>
          <a:bodyPr vert="horz" wrap="none" lIns="45719" tIns="45720" rIns="45719" bIns="45720" numCol="1" anchor="ctr" anchorCtr="0" compatLnSpc="1">
            <a:prstTxWarp prst="textNoShape">
              <a:avLst/>
            </a:prstTxWarp>
            <a:spAutoFit/>
          </a:bodyPr>
          <a:lstStyle>
            <a:lvl1pPr algn="r" hangingPunct="0">
              <a:defRPr sz="1200">
                <a:solidFill>
                  <a:srgbClr val="888888"/>
                </a:solidFill>
                <a:latin typeface="Calibri" panose="020F0502020204030204"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934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transition spd="med"/>
  <p:txStyles>
    <p:titleStyle>
      <a:lvl1pPr algn="ctr" rtl="0" eaLnBrk="1" fontAlgn="base" hangingPunct="1">
        <a:spcBef>
          <a:spcPct val="0"/>
        </a:spcBef>
        <a:spcAft>
          <a:spcPct val="0"/>
        </a:spcAft>
        <a:defRPr sz="4400">
          <a:solidFill>
            <a:srgbClr val="000000"/>
          </a:solidFill>
          <a:latin typeface="+mn-lt"/>
          <a:ea typeface="+mn-ea"/>
          <a:cs typeface="+mn-cs"/>
          <a:sym typeface="Calibri" panose="020F0502020204030204" pitchFamily="34" charset="0"/>
        </a:defRPr>
      </a:lvl1pPr>
      <a:lvl2pPr algn="ctr" rtl="0" eaLnBrk="1" fontAlgn="base" hangingPunct="1">
        <a:spcBef>
          <a:spcPct val="0"/>
        </a:spcBef>
        <a:spcAft>
          <a:spcPct val="0"/>
        </a:spcAft>
        <a:defRPr sz="4400">
          <a:solidFill>
            <a:srgbClr val="000000"/>
          </a:solidFill>
          <a:latin typeface="+mn-lt"/>
          <a:ea typeface="+mn-ea"/>
          <a:cs typeface="+mn-cs"/>
          <a:sym typeface="Calibri" panose="020F0502020204030204" pitchFamily="34" charset="0"/>
        </a:defRPr>
      </a:lvl2pPr>
      <a:lvl3pPr algn="ctr" rtl="0" eaLnBrk="1" fontAlgn="base" hangingPunct="1">
        <a:spcBef>
          <a:spcPct val="0"/>
        </a:spcBef>
        <a:spcAft>
          <a:spcPct val="0"/>
        </a:spcAft>
        <a:defRPr sz="4400">
          <a:solidFill>
            <a:srgbClr val="000000"/>
          </a:solidFill>
          <a:latin typeface="+mn-lt"/>
          <a:ea typeface="+mn-ea"/>
          <a:cs typeface="+mn-cs"/>
          <a:sym typeface="Calibri" panose="020F0502020204030204" pitchFamily="34" charset="0"/>
        </a:defRPr>
      </a:lvl3pPr>
      <a:lvl4pPr algn="ctr" rtl="0" eaLnBrk="1" fontAlgn="base" hangingPunct="1">
        <a:spcBef>
          <a:spcPct val="0"/>
        </a:spcBef>
        <a:spcAft>
          <a:spcPct val="0"/>
        </a:spcAft>
        <a:defRPr sz="4400">
          <a:solidFill>
            <a:srgbClr val="000000"/>
          </a:solidFill>
          <a:latin typeface="+mn-lt"/>
          <a:ea typeface="+mn-ea"/>
          <a:cs typeface="+mn-cs"/>
          <a:sym typeface="Calibri" panose="020F0502020204030204" pitchFamily="34" charset="0"/>
        </a:defRPr>
      </a:lvl4pPr>
      <a:lvl5pPr algn="ctr" rtl="0" eaLnBrk="1" fontAlgn="base" hangingPunct="1">
        <a:spcBef>
          <a:spcPct val="0"/>
        </a:spcBef>
        <a:spcAft>
          <a:spcPct val="0"/>
        </a:spcAft>
        <a:defRPr sz="4400">
          <a:solidFill>
            <a:srgbClr val="000000"/>
          </a:solidFill>
          <a:latin typeface="+mn-lt"/>
          <a:ea typeface="+mn-ea"/>
          <a:cs typeface="+mn-cs"/>
          <a:sym typeface="Calibri" panose="020F0502020204030204" pitchFamily="34" charset="0"/>
        </a:defRPr>
      </a:lvl5pPr>
      <a:lvl6pPr marL="0" marR="0" indent="0" algn="ctr" defTabSz="914400" rtl="0" eaLnBrk="1" latinLnBrk="0" hangingPunct="1">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914400" rtl="0" eaLnBrk="1" latinLnBrk="0" hangingPunct="1">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914400" rtl="0" eaLnBrk="1" latinLnBrk="0" hangingPunct="1">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914400" rtl="0" eaLnBrk="1" latinLnBrk="0" hangingPunct="1">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indent="-342900" algn="l" rtl="0" eaLnBrk="1" fontAlgn="base" hangingPunct="1">
        <a:spcBef>
          <a:spcPts val="700"/>
        </a:spcBef>
        <a:spcAft>
          <a:spcPct val="0"/>
        </a:spcAft>
        <a:buSzPct val="100000"/>
        <a:buFont typeface="Arial" panose="020B0604020202020204" pitchFamily="34" charset="0"/>
        <a:buChar char="•"/>
        <a:defRPr sz="3200">
          <a:solidFill>
            <a:srgbClr val="000000"/>
          </a:solidFill>
          <a:latin typeface="+mn-lt"/>
          <a:ea typeface="+mn-ea"/>
          <a:cs typeface="+mn-cs"/>
          <a:sym typeface="Calibri" panose="020F0502020204030204" pitchFamily="34" charset="0"/>
        </a:defRPr>
      </a:lvl1pPr>
      <a:lvl2pPr marL="782638" indent="-325438" algn="l" rtl="0" eaLnBrk="1" fontAlgn="base" hangingPunct="1">
        <a:spcBef>
          <a:spcPts val="700"/>
        </a:spcBef>
        <a:spcAft>
          <a:spcPct val="0"/>
        </a:spcAft>
        <a:buSzPct val="100000"/>
        <a:buFont typeface="Arial" panose="020B0604020202020204" pitchFamily="34" charset="0"/>
        <a:buChar char="–"/>
        <a:defRPr sz="3200">
          <a:solidFill>
            <a:srgbClr val="000000"/>
          </a:solidFill>
          <a:latin typeface="+mn-lt"/>
          <a:ea typeface="+mn-ea"/>
          <a:cs typeface="+mn-cs"/>
          <a:sym typeface="Calibri" panose="020F0502020204030204" pitchFamily="34" charset="0"/>
        </a:defRPr>
      </a:lvl2pPr>
      <a:lvl3pPr marL="1219200" indent="-304800" algn="l" rtl="0" eaLnBrk="1" fontAlgn="base" hangingPunct="1">
        <a:spcBef>
          <a:spcPts val="700"/>
        </a:spcBef>
        <a:spcAft>
          <a:spcPct val="0"/>
        </a:spcAft>
        <a:buSzPct val="100000"/>
        <a:buFont typeface="Arial" panose="020B0604020202020204" pitchFamily="34" charset="0"/>
        <a:buChar char="•"/>
        <a:defRPr sz="3200">
          <a:solidFill>
            <a:srgbClr val="000000"/>
          </a:solidFill>
          <a:latin typeface="+mn-lt"/>
          <a:ea typeface="+mn-ea"/>
          <a:cs typeface="+mn-cs"/>
          <a:sym typeface="Calibri" panose="020F0502020204030204" pitchFamily="34" charset="0"/>
        </a:defRPr>
      </a:lvl3pPr>
      <a:lvl4pPr marL="1736725" indent="-365125" algn="l" rtl="0" eaLnBrk="1" fontAlgn="base" hangingPunct="1">
        <a:spcBef>
          <a:spcPts val="700"/>
        </a:spcBef>
        <a:spcAft>
          <a:spcPct val="0"/>
        </a:spcAft>
        <a:buSzPct val="100000"/>
        <a:buFont typeface="Arial" panose="020B0604020202020204" pitchFamily="34" charset="0"/>
        <a:buChar char="–"/>
        <a:defRPr sz="3200">
          <a:solidFill>
            <a:srgbClr val="000000"/>
          </a:solidFill>
          <a:latin typeface="+mn-lt"/>
          <a:ea typeface="+mn-ea"/>
          <a:cs typeface="+mn-cs"/>
          <a:sym typeface="Calibri" panose="020F0502020204030204" pitchFamily="34" charset="0"/>
        </a:defRPr>
      </a:lvl4pPr>
      <a:lvl5pPr marL="2193925" indent="-365125" algn="l" rtl="0" eaLnBrk="1" fontAlgn="base" hangingPunct="1">
        <a:spcBef>
          <a:spcPts val="700"/>
        </a:spcBef>
        <a:spcAft>
          <a:spcPct val="0"/>
        </a:spcAft>
        <a:buSzPct val="100000"/>
        <a:buFont typeface="Arial" panose="020B0604020202020204" pitchFamily="34" charset="0"/>
        <a:buChar char="»"/>
        <a:defRPr sz="3200">
          <a:solidFill>
            <a:srgbClr val="000000"/>
          </a:solidFill>
          <a:latin typeface="+mn-lt"/>
          <a:ea typeface="+mn-ea"/>
          <a:cs typeface="+mn-cs"/>
          <a:sym typeface="Calibri" panose="020F0502020204030204" pitchFamily="34" charset="0"/>
        </a:defRPr>
      </a:lvl5pPr>
      <a:lvl6pPr marL="26517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Click to edit Master title style</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4" name="Shape 4"/>
          <p:cNvSpPr>
            <a:spLocks noGrp="1"/>
          </p:cNvSpPr>
          <p:nvPr>
            <p:ph type="sldNum" sz="quarter" idx="2"/>
          </p:nvPr>
        </p:nvSpPr>
        <p:spPr>
          <a:xfrm>
            <a:off x="8422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rPr/>
              <a:pPr/>
              <a:t>‹#›</a:t>
            </a:fld>
            <a:endParaRPr/>
          </a:p>
        </p:txBody>
      </p:sp>
    </p:spTree>
    <p:extLst>
      <p:ext uri="{BB962C8B-B14F-4D97-AF65-F5344CB8AC3E}">
        <p14:creationId xmlns:p14="http://schemas.microsoft.com/office/powerpoint/2010/main" val="280042364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2"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225444-AD9B-41AB-840D-1180556D053A}" type="slidenum">
              <a:rPr lang="en-US" smtClean="0"/>
              <a:pPr/>
              <a:t>‹#›</a:t>
            </a:fld>
            <a:endParaRPr lang="en-US"/>
          </a:p>
        </p:txBody>
      </p:sp>
    </p:spTree>
    <p:extLst>
      <p:ext uri="{BB962C8B-B14F-4D97-AF65-F5344CB8AC3E}">
        <p14:creationId xmlns:p14="http://schemas.microsoft.com/office/powerpoint/2010/main" val="401373288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37.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4.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3.png"/><Relationship Id="rId1" Type="http://schemas.openxmlformats.org/officeDocument/2006/relationships/slideLayout" Target="../slideLayouts/slideLayout51.xml"/><Relationship Id="rId5" Type="http://schemas.openxmlformats.org/officeDocument/2006/relationships/image" Target="../media/image31.jpe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51.xml"/><Relationship Id="rId6" Type="http://schemas.openxmlformats.org/officeDocument/2006/relationships/image" Target="../media/image32.png"/><Relationship Id="rId5" Type="http://schemas.openxmlformats.org/officeDocument/2006/relationships/image" Target="../media/image22.png"/><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2F58D-ADC7-4C0E-942A-EA195238879A}"/>
              </a:ext>
            </a:extLst>
          </p:cNvPr>
          <p:cNvSpPr>
            <a:spLocks noGrp="1"/>
          </p:cNvSpPr>
          <p:nvPr>
            <p:ph type="ctrTitle"/>
          </p:nvPr>
        </p:nvSpPr>
        <p:spPr/>
        <p:txBody>
          <a:bodyPr/>
          <a:lstStyle/>
          <a:p>
            <a:r>
              <a:rPr lang="en-US" dirty="0"/>
              <a:t>Loyola IRAP Preview</a:t>
            </a:r>
          </a:p>
        </p:txBody>
      </p:sp>
      <p:sp>
        <p:nvSpPr>
          <p:cNvPr id="3" name="Subtitle 2">
            <a:extLst>
              <a:ext uri="{FF2B5EF4-FFF2-40B4-BE49-F238E27FC236}">
                <a16:creationId xmlns:a16="http://schemas.microsoft.com/office/drawing/2014/main" id="{F36810E8-0558-436A-883B-7D8AAE0C3BAE}"/>
              </a:ext>
            </a:extLst>
          </p:cNvPr>
          <p:cNvSpPr>
            <a:spLocks noGrp="1"/>
          </p:cNvSpPr>
          <p:nvPr>
            <p:ph type="subTitle" idx="1"/>
          </p:nvPr>
        </p:nvSpPr>
        <p:spPr/>
        <p:txBody>
          <a:bodyPr>
            <a:normAutofit/>
          </a:bodyPr>
          <a:lstStyle/>
          <a:p>
            <a:r>
              <a:rPr lang="en-US" sz="3200" dirty="0"/>
              <a:t>November 19</a:t>
            </a:r>
            <a:r>
              <a:rPr lang="en-US" sz="3200" baseline="30000" dirty="0"/>
              <a:t>th</a:t>
            </a:r>
            <a:r>
              <a:rPr lang="en-US" sz="3200" dirty="0"/>
              <a:t>, 2018</a:t>
            </a:r>
          </a:p>
        </p:txBody>
      </p:sp>
    </p:spTree>
    <p:extLst>
      <p:ext uri="{BB962C8B-B14F-4D97-AF65-F5344CB8AC3E}">
        <p14:creationId xmlns:p14="http://schemas.microsoft.com/office/powerpoint/2010/main" val="73038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 X20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77200" y="152403"/>
            <a:ext cx="914400" cy="584773"/>
          </a:xfrm>
          <a:prstGeom prst="rect">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defRPr/>
            </a:pPr>
            <a:r>
              <a:rPr lang="en-US" sz="2800" b="1" kern="0" dirty="0">
                <a:solidFill>
                  <a:srgbClr val="FF0000"/>
                </a:solidFill>
                <a:latin typeface="Calibri"/>
                <a:sym typeface="Calibri"/>
              </a:rPr>
              <a:t>  </a:t>
            </a:r>
            <a:r>
              <a:rPr lang="en-US" sz="3200" b="1" kern="0" dirty="0">
                <a:solidFill>
                  <a:srgbClr val="FF0000"/>
                </a:solidFill>
                <a:latin typeface="Calibri"/>
                <a:sym typeface="Calibri"/>
              </a:rPr>
              <a:t>20x</a:t>
            </a:r>
          </a:p>
        </p:txBody>
      </p:sp>
      <p:pic>
        <p:nvPicPr>
          <p:cNvPr id="2" name="Picture 1" descr="HE X20 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243751768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77200" y="152403"/>
            <a:ext cx="914400" cy="584773"/>
          </a:xfrm>
          <a:prstGeom prst="rect">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defRPr/>
            </a:pPr>
            <a:r>
              <a:rPr lang="en-US" sz="2800" b="1" kern="0" dirty="0">
                <a:solidFill>
                  <a:srgbClr val="FF0000"/>
                </a:solidFill>
                <a:latin typeface="Calibri"/>
                <a:sym typeface="Calibri"/>
              </a:rPr>
              <a:t>  </a:t>
            </a:r>
            <a:r>
              <a:rPr lang="en-US" sz="3200" b="1" kern="0" dirty="0">
                <a:solidFill>
                  <a:srgbClr val="FF0000"/>
                </a:solidFill>
                <a:latin typeface="Calibri"/>
                <a:sym typeface="Calibri"/>
              </a:rPr>
              <a:t>20x</a:t>
            </a:r>
          </a:p>
        </p:txBody>
      </p:sp>
      <p:pic>
        <p:nvPicPr>
          <p:cNvPr id="23" name="Picture 22" descr="16813_003T.jpg"/>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52617060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26290-FE66-4FDB-9E27-2D8E904D49CC}"/>
              </a:ext>
            </a:extLst>
          </p:cNvPr>
          <p:cNvSpPr>
            <a:spLocks noGrp="1"/>
          </p:cNvSpPr>
          <p:nvPr>
            <p:ph type="title"/>
          </p:nvPr>
        </p:nvSpPr>
        <p:spPr/>
        <p:txBody>
          <a:bodyPr/>
          <a:lstStyle/>
          <a:p>
            <a:r>
              <a:rPr lang="en-US" dirty="0"/>
              <a:t>Case #3</a:t>
            </a:r>
          </a:p>
        </p:txBody>
      </p:sp>
      <p:sp>
        <p:nvSpPr>
          <p:cNvPr id="3" name="Content Placeholder 2">
            <a:extLst>
              <a:ext uri="{FF2B5EF4-FFF2-40B4-BE49-F238E27FC236}">
                <a16:creationId xmlns:a16="http://schemas.microsoft.com/office/drawing/2014/main" id="{C6E44B77-3D64-42B5-A29F-CF299B32424C}"/>
              </a:ext>
            </a:extLst>
          </p:cNvPr>
          <p:cNvSpPr>
            <a:spLocks noGrp="1"/>
          </p:cNvSpPr>
          <p:nvPr>
            <p:ph idx="1"/>
          </p:nvPr>
        </p:nvSpPr>
        <p:spPr/>
        <p:txBody>
          <a:bodyPr>
            <a:normAutofit lnSpcReduction="10000"/>
          </a:bodyPr>
          <a:lstStyle/>
          <a:p>
            <a:pPr marL="0" indent="0">
              <a:buNone/>
            </a:pPr>
            <a:r>
              <a:rPr lang="en-US" b="1" dirty="0"/>
              <a:t>Presenter</a:t>
            </a:r>
            <a:r>
              <a:rPr lang="en-US" dirty="0"/>
              <a:t>: </a:t>
            </a:r>
            <a:r>
              <a:rPr lang="en-US" dirty="0" err="1"/>
              <a:t>Schuharazad</a:t>
            </a:r>
            <a:r>
              <a:rPr lang="en-US" dirty="0"/>
              <a:t> </a:t>
            </a:r>
            <a:r>
              <a:rPr lang="en-US" dirty="0" err="1"/>
              <a:t>Abro</a:t>
            </a:r>
            <a:r>
              <a:rPr lang="en-US" dirty="0"/>
              <a:t>, MBBS; </a:t>
            </a:r>
            <a:r>
              <a:rPr lang="en-US" b="1" dirty="0"/>
              <a:t>Attending</a:t>
            </a:r>
            <a:r>
              <a:rPr lang="en-US" dirty="0"/>
              <a:t>: Swati Mehrotra, MD  </a:t>
            </a:r>
          </a:p>
          <a:p>
            <a:r>
              <a:rPr lang="en-US" dirty="0"/>
              <a:t>A 66-year-old woman with a past medical history of acute myeloid leukemia, treated with stem cell transplantation which was complicated by graft versus host disease, presented with dysphagia, voice change, and an oral lesion. Physical examination showed a 3.0 cm exophytic mass in her left oropharynx.  An excisional biopsy was performed. A representative slide of the mass is submitted for your review.  </a:t>
            </a:r>
          </a:p>
        </p:txBody>
      </p:sp>
    </p:spTree>
    <p:extLst>
      <p:ext uri="{BB962C8B-B14F-4D97-AF65-F5344CB8AC3E}">
        <p14:creationId xmlns:p14="http://schemas.microsoft.com/office/powerpoint/2010/main" val="2745728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Residents\Abro\CONFRENCES\IRAP\2018\S17-9585 (choosed)\H&amp;E 2X.tif"/>
          <p:cNvPicPr>
            <a:picLocks noChangeAspect="1" noChangeArrowheads="1"/>
          </p:cNvPicPr>
          <p:nvPr/>
        </p:nvPicPr>
        <p:blipFill>
          <a:blip r:embed="rId3" cstate="print"/>
          <a:srcRect/>
          <a:stretch>
            <a:fillRect/>
          </a:stretch>
        </p:blipFill>
        <p:spPr bwMode="auto">
          <a:xfrm>
            <a:off x="0" y="-1"/>
            <a:ext cx="9144000" cy="6858001"/>
          </a:xfrm>
          <a:prstGeom prst="rect">
            <a:avLst/>
          </a:prstGeom>
          <a:noFill/>
          <a:ln>
            <a:noFill/>
          </a:ln>
        </p:spPr>
      </p:pic>
    </p:spTree>
    <p:extLst>
      <p:ext uri="{BB962C8B-B14F-4D97-AF65-F5344CB8AC3E}">
        <p14:creationId xmlns:p14="http://schemas.microsoft.com/office/powerpoint/2010/main" val="124427175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Residents\Abro\CONFRENCES\IRAP\2018\S17-9585 RMS spindle cell 1\Spindle cell melanoma diff 5x.tif"/>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7510754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Residents\Abro\CONFRENCES\IRAP\2018\S17-9585 RMS spindle cell 1\h&amp;e loose myxoid stroma b.tif"/>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Residents\Abro\CONFRENCES\IRAP\2018\S17-9585 RMS spindle cell 1\H&amp;E 5X b.tif"/>
          <p:cNvPicPr>
            <a:picLocks noChangeAspect="1" noChangeArrowheads="1"/>
          </p:cNvPicPr>
          <p:nvPr/>
        </p:nvPicPr>
        <p:blipFill>
          <a:blip r:embed="rId3" cstate="print"/>
          <a:srcRect b="32961"/>
          <a:stretch>
            <a:fillRect/>
          </a:stretch>
        </p:blipFill>
        <p:spPr bwMode="auto">
          <a:xfrm>
            <a:off x="0" y="0"/>
            <a:ext cx="9144000" cy="6858000"/>
          </a:xfrm>
          <a:prstGeom prst="rect">
            <a:avLst/>
          </a:prstGeom>
          <a:noFill/>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J:\Residents\Abro\CONFRENCES\IRAP\2018\S17-9585 RMS spindle cell 1\H&amp;E 20X.tif"/>
          <p:cNvPicPr>
            <a:picLocks noChangeAspect="1" noChangeArrowheads="1"/>
          </p:cNvPicPr>
          <p:nvPr/>
        </p:nvPicPr>
        <p:blipFill>
          <a:blip r:embed="rId3" cstate="print"/>
          <a:srcRect/>
          <a:stretch>
            <a:fillRect/>
          </a:stretch>
        </p:blipFill>
        <p:spPr bwMode="auto">
          <a:xfrm>
            <a:off x="3" y="0"/>
            <a:ext cx="9143999" cy="6858000"/>
          </a:xfrm>
          <a:prstGeom prst="rect">
            <a:avLst/>
          </a:prstGeom>
          <a:noFill/>
        </p:spPr>
      </p:pic>
    </p:spTree>
    <p:extLst>
      <p:ext uri="{BB962C8B-B14F-4D97-AF65-F5344CB8AC3E}">
        <p14:creationId xmlns:p14="http://schemas.microsoft.com/office/powerpoint/2010/main" val="230674717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26290-FE66-4FDB-9E27-2D8E904D49CC}"/>
              </a:ext>
            </a:extLst>
          </p:cNvPr>
          <p:cNvSpPr>
            <a:spLocks noGrp="1"/>
          </p:cNvSpPr>
          <p:nvPr>
            <p:ph type="title"/>
          </p:nvPr>
        </p:nvSpPr>
        <p:spPr/>
        <p:txBody>
          <a:bodyPr/>
          <a:lstStyle/>
          <a:p>
            <a:r>
              <a:rPr lang="en-US" dirty="0"/>
              <a:t>Case #4</a:t>
            </a:r>
          </a:p>
        </p:txBody>
      </p:sp>
      <p:sp>
        <p:nvSpPr>
          <p:cNvPr id="3" name="Content Placeholder 2">
            <a:extLst>
              <a:ext uri="{FF2B5EF4-FFF2-40B4-BE49-F238E27FC236}">
                <a16:creationId xmlns:a16="http://schemas.microsoft.com/office/drawing/2014/main" id="{C6E44B77-3D64-42B5-A29F-CF299B32424C}"/>
              </a:ext>
            </a:extLst>
          </p:cNvPr>
          <p:cNvSpPr>
            <a:spLocks noGrp="1"/>
          </p:cNvSpPr>
          <p:nvPr>
            <p:ph idx="1"/>
          </p:nvPr>
        </p:nvSpPr>
        <p:spPr/>
        <p:txBody>
          <a:bodyPr>
            <a:normAutofit fontScale="85000" lnSpcReduction="10000"/>
          </a:bodyPr>
          <a:lstStyle/>
          <a:p>
            <a:pPr marL="0" indent="0">
              <a:buNone/>
            </a:pPr>
            <a:r>
              <a:rPr lang="en-US" b="1" dirty="0"/>
              <a:t>Presenter:</a:t>
            </a:r>
            <a:r>
              <a:rPr lang="en-US" dirty="0"/>
              <a:t> A. </a:t>
            </a:r>
            <a:r>
              <a:rPr lang="en-US" dirty="0" err="1"/>
              <a:t>Irem</a:t>
            </a:r>
            <a:r>
              <a:rPr lang="en-US" dirty="0"/>
              <a:t> </a:t>
            </a:r>
            <a:r>
              <a:rPr lang="en-US" dirty="0" err="1"/>
              <a:t>Kilic</a:t>
            </a:r>
            <a:r>
              <a:rPr lang="en-US" dirty="0"/>
              <a:t> MD; </a:t>
            </a:r>
            <a:r>
              <a:rPr lang="en-US" b="1" dirty="0"/>
              <a:t>Attending:</a:t>
            </a:r>
            <a:r>
              <a:rPr lang="en-US" dirty="0"/>
              <a:t> Stefan </a:t>
            </a:r>
            <a:r>
              <a:rPr lang="en-US" dirty="0" err="1"/>
              <a:t>Pambuccian</a:t>
            </a:r>
            <a:r>
              <a:rPr lang="en-US" dirty="0"/>
              <a:t>, MD</a:t>
            </a:r>
          </a:p>
          <a:p>
            <a:r>
              <a:rPr lang="en-US" dirty="0"/>
              <a:t>A 70-year-old man with a history of cirrhosis, portal hypertension, and coagulopathy presented with fatigue, poor appetite, and abdominal pain. Imaging revealed multiple liver lesions, an 8 mm solitary lesion in the lower lobe of the right lung, and irregular thickening of the walls of the esophagus and stomach. Transabdominal CT-guided fine needle aspiration and needle core biopsy of the liver were performed. Flow cytometry of the aspirate and initial IHC stains for cytokeratin (AE1/AE3 and 8/18), S100, CD3, CD20 and CD45 were negative. Representative images of the liver aspirate and core biopsy are submitted for your review.</a:t>
            </a:r>
          </a:p>
          <a:p>
            <a:endParaRPr lang="en-US" dirty="0"/>
          </a:p>
        </p:txBody>
      </p:sp>
    </p:spTree>
    <p:extLst>
      <p:ext uri="{BB962C8B-B14F-4D97-AF65-F5344CB8AC3E}">
        <p14:creationId xmlns:p14="http://schemas.microsoft.com/office/powerpoint/2010/main" val="4139087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26290-FE66-4FDB-9E27-2D8E904D49CC}"/>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C6E44B77-3D64-42B5-A29F-CF299B32424C}"/>
              </a:ext>
            </a:extLst>
          </p:cNvPr>
          <p:cNvSpPr>
            <a:spLocks noGrp="1"/>
          </p:cNvSpPr>
          <p:nvPr>
            <p:ph idx="1"/>
          </p:nvPr>
        </p:nvSpPr>
        <p:spPr/>
        <p:txBody>
          <a:bodyPr>
            <a:normAutofit lnSpcReduction="10000"/>
          </a:bodyPr>
          <a:lstStyle/>
          <a:p>
            <a:pPr marL="0" indent="0">
              <a:buNone/>
            </a:pPr>
            <a:r>
              <a:rPr lang="en-US" b="1" dirty="0"/>
              <a:t>Presenter</a:t>
            </a:r>
            <a:r>
              <a:rPr lang="en-US" dirty="0"/>
              <a:t>: Alessa </a:t>
            </a:r>
            <a:r>
              <a:rPr lang="en-US" dirty="0" err="1"/>
              <a:t>Aragao</a:t>
            </a:r>
            <a:r>
              <a:rPr lang="en-US" dirty="0"/>
              <a:t>, MD; </a:t>
            </a:r>
            <a:r>
              <a:rPr lang="en-US" b="1" dirty="0"/>
              <a:t>Attending</a:t>
            </a:r>
            <a:r>
              <a:rPr lang="en-US" dirty="0"/>
              <a:t>: Darius </a:t>
            </a:r>
            <a:r>
              <a:rPr lang="en-US" dirty="0" err="1"/>
              <a:t>Borys</a:t>
            </a:r>
            <a:r>
              <a:rPr lang="en-US" dirty="0"/>
              <a:t>, MD  </a:t>
            </a:r>
          </a:p>
          <a:p>
            <a:r>
              <a:rPr lang="en-US" dirty="0"/>
              <a:t>A 51-year-old woman with a past medical history of left breast cancer diagnosed in 2009 and right breast cancer diagnosed in 2013, treated with bilateral mastectomy and chemoradiation, presented with intermitted chest pain. Imaging studies showed multiple small nodules in the lung and a 2.9 cm nodule in her right upper extremity. An excisional biopsy of the right upper extremity lesion was performed, a section of which is submitted for your review.  </a:t>
            </a:r>
          </a:p>
          <a:p>
            <a:endParaRPr lang="en-US" dirty="0"/>
          </a:p>
        </p:txBody>
      </p:sp>
    </p:spTree>
    <p:extLst>
      <p:ext uri="{BB962C8B-B14F-4D97-AF65-F5344CB8AC3E}">
        <p14:creationId xmlns:p14="http://schemas.microsoft.com/office/powerpoint/2010/main" val="2557457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_8086.jpg"/>
          <p:cNvPicPr>
            <a:picLocks noGrp="1" noChangeAspect="1"/>
          </p:cNvPicPr>
          <p:nvPr isPhoto="1"/>
        </p:nvPicPr>
        <p:blipFill>
          <a:blip r:embed="rId3" cstate="print">
            <a:lum/>
          </a:blip>
          <a:stretch>
            <a:fillRect/>
          </a:stretch>
        </p:blipFill>
        <p:spPr>
          <a:xfrm>
            <a:off x="0" y="0"/>
            <a:ext cx="9144000" cy="68580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_8188.jpg"/>
          <p:cNvPicPr>
            <a:picLocks noGrp="1" noChangeAspect="1"/>
          </p:cNvPicPr>
          <p:nvPr isPhoto="1"/>
        </p:nvPicPr>
        <p:blipFill>
          <a:blip r:embed="rId3" cstate="print">
            <a:lum/>
          </a:blip>
          <a:stretch>
            <a:fillRect/>
          </a:stretch>
        </p:blipFill>
        <p:spPr>
          <a:xfrm>
            <a:off x="0" y="0"/>
            <a:ext cx="9144000" cy="68580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_9655.jpg"/>
          <p:cNvPicPr>
            <a:picLocks noGrp="1" noChangeAspect="1"/>
          </p:cNvPicPr>
          <p:nvPr isPhoto="1"/>
        </p:nvPicPr>
        <p:blipFill>
          <a:blip r:embed="rId3" cstate="print">
            <a:lum/>
          </a:blip>
          <a:srcRect l="25833" r="25000"/>
          <a:stretch>
            <a:fillRect/>
          </a:stretch>
        </p:blipFill>
        <p:spPr>
          <a:xfrm>
            <a:off x="0" y="0"/>
            <a:ext cx="4572000" cy="6858000"/>
          </a:xfrm>
          <a:prstGeom prst="rect">
            <a:avLst/>
          </a:prstGeom>
          <a:noFill/>
          <a:ln w="38100">
            <a:solidFill>
              <a:schemeClr val="tx1"/>
            </a:solidFill>
          </a:ln>
        </p:spPr>
      </p:pic>
      <p:pic>
        <p:nvPicPr>
          <p:cNvPr id="4" name="Picture 3">
            <a:extLst>
              <a:ext uri="{FF2B5EF4-FFF2-40B4-BE49-F238E27FC236}">
                <a16:creationId xmlns:a16="http://schemas.microsoft.com/office/drawing/2014/main" id="{304F91F5-8E99-4218-8315-921588166FB2}"/>
              </a:ext>
            </a:extLst>
          </p:cNvPr>
          <p:cNvPicPr>
            <a:picLocks noChangeAspect="1"/>
          </p:cNvPicPr>
          <p:nvPr/>
        </p:nvPicPr>
        <p:blipFill rotWithShape="1">
          <a:blip r:embed="rId4" cstate="print"/>
          <a:srcRect l="25000" r="24999"/>
          <a:stretch/>
        </p:blipFill>
        <p:spPr>
          <a:xfrm>
            <a:off x="4572000" y="1"/>
            <a:ext cx="4572000" cy="6857999"/>
          </a:xfrm>
          <a:prstGeom prst="rect">
            <a:avLst/>
          </a:prstGeom>
          <a:ln w="38100">
            <a:solidFill>
              <a:schemeClr val="tx1"/>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_9529.jpg"/>
          <p:cNvPicPr>
            <a:picLocks noGrp="1" noChangeAspect="1"/>
          </p:cNvPicPr>
          <p:nvPr isPhoto="1"/>
        </p:nvPicPr>
        <p:blipFill>
          <a:blip r:embed="rId3" cstate="print">
            <a:lum/>
          </a:blip>
          <a:srcRect l="31667" r="18334"/>
          <a:stretch>
            <a:fillRect/>
          </a:stretch>
        </p:blipFill>
        <p:spPr>
          <a:xfrm>
            <a:off x="-50800" y="-76200"/>
            <a:ext cx="4622800" cy="6934200"/>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Image_9537.jpg"/>
          <p:cNvPicPr>
            <a:picLocks noGrp="1" noChangeAspect="1"/>
          </p:cNvPicPr>
          <p:nvPr isPhoto="1"/>
        </p:nvPicPr>
        <p:blipFill>
          <a:blip r:embed="rId4" cstate="print">
            <a:lum/>
          </a:blip>
          <a:srcRect l="21667" r="28333"/>
          <a:stretch>
            <a:fillRect/>
          </a:stretch>
        </p:blipFill>
        <p:spPr>
          <a:xfrm>
            <a:off x="4565561" y="-76200"/>
            <a:ext cx="4622800" cy="6934200"/>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ottom band.png"/>
          <p:cNvPicPr>
            <a:picLocks noChangeAspect="1"/>
          </p:cNvPicPr>
          <p:nvPr/>
        </p:nvPicPr>
        <p:blipFill>
          <a:blip r:embed="rId3" cstate="print">
            <a:extLst/>
          </a:blip>
          <a:stretch>
            <a:fillRect/>
          </a:stretch>
        </p:blipFill>
        <p:spPr>
          <a:xfrm>
            <a:off x="114145" y="6801395"/>
            <a:ext cx="6677378" cy="58689"/>
          </a:xfrm>
          <a:prstGeom prst="rect">
            <a:avLst/>
          </a:prstGeom>
          <a:ln w="12700">
            <a:miter lim="400000"/>
          </a:ln>
        </p:spPr>
      </p:pic>
      <p:pic>
        <p:nvPicPr>
          <p:cNvPr id="8" name="LM watermark.png"/>
          <p:cNvPicPr>
            <a:picLocks noChangeAspect="1"/>
          </p:cNvPicPr>
          <p:nvPr/>
        </p:nvPicPr>
        <p:blipFill>
          <a:blip r:embed="rId4" cstate="print">
            <a:extLst/>
          </a:blip>
          <a:stretch>
            <a:fillRect/>
          </a:stretch>
        </p:blipFill>
        <p:spPr>
          <a:xfrm>
            <a:off x="-5042446" y="-1819216"/>
            <a:ext cx="11590524" cy="8396692"/>
          </a:xfrm>
          <a:prstGeom prst="rect">
            <a:avLst/>
          </a:prstGeom>
          <a:ln w="12700">
            <a:miter lim="400000"/>
          </a:ln>
        </p:spPr>
      </p:pic>
      <p:pic>
        <p:nvPicPr>
          <p:cNvPr id="3" name="Picture 2">
            <a:extLst>
              <a:ext uri="{FF2B5EF4-FFF2-40B4-BE49-F238E27FC236}">
                <a16:creationId xmlns:a16="http://schemas.microsoft.com/office/drawing/2014/main" id="{75B72FAF-3970-43FD-918C-ACD75D48AAE5}"/>
              </a:ext>
            </a:extLst>
          </p:cNvPr>
          <p:cNvPicPr>
            <a:picLocks noChangeAspect="1"/>
          </p:cNvPicPr>
          <p:nvPr/>
        </p:nvPicPr>
        <p:blipFill>
          <a:blip r:embed="rId5" cstate="print"/>
          <a:stretch>
            <a:fillRect/>
          </a:stretch>
        </p:blipFill>
        <p:spPr>
          <a:xfrm>
            <a:off x="-107133" y="0"/>
            <a:ext cx="9373769" cy="6858000"/>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23.jpg"/>
          <p:cNvPicPr>
            <a:picLocks noGrp="1" noChangeAspect="1"/>
          </p:cNvPicPr>
          <p:nvPr isPhoto="1"/>
        </p:nvPicPr>
        <p:blipFill>
          <a:blip r:embed="rId3" cstate="print">
            <a:lum/>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993255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26290-FE66-4FDB-9E27-2D8E904D49CC}"/>
              </a:ext>
            </a:extLst>
          </p:cNvPr>
          <p:cNvSpPr>
            <a:spLocks noGrp="1"/>
          </p:cNvSpPr>
          <p:nvPr>
            <p:ph type="title"/>
          </p:nvPr>
        </p:nvSpPr>
        <p:spPr/>
        <p:txBody>
          <a:bodyPr/>
          <a:lstStyle/>
          <a:p>
            <a:r>
              <a:rPr lang="en-US" dirty="0"/>
              <a:t>Case #5</a:t>
            </a:r>
          </a:p>
        </p:txBody>
      </p:sp>
      <p:sp>
        <p:nvSpPr>
          <p:cNvPr id="3" name="Content Placeholder 2">
            <a:extLst>
              <a:ext uri="{FF2B5EF4-FFF2-40B4-BE49-F238E27FC236}">
                <a16:creationId xmlns:a16="http://schemas.microsoft.com/office/drawing/2014/main" id="{C6E44B77-3D64-42B5-A29F-CF299B32424C}"/>
              </a:ext>
            </a:extLst>
          </p:cNvPr>
          <p:cNvSpPr>
            <a:spLocks noGrp="1"/>
          </p:cNvSpPr>
          <p:nvPr>
            <p:ph idx="1"/>
          </p:nvPr>
        </p:nvSpPr>
        <p:spPr/>
        <p:txBody>
          <a:bodyPr>
            <a:normAutofit lnSpcReduction="10000"/>
          </a:bodyPr>
          <a:lstStyle/>
          <a:p>
            <a:pPr marL="0" indent="0">
              <a:buNone/>
            </a:pPr>
            <a:r>
              <a:rPr lang="en-US" b="1" dirty="0"/>
              <a:t>Presenter:</a:t>
            </a:r>
            <a:r>
              <a:rPr lang="en-US" dirty="0"/>
              <a:t> Daniel E. Dresser, MD; </a:t>
            </a:r>
            <a:r>
              <a:rPr lang="en-US" b="1" dirty="0"/>
              <a:t>Attendings:</a:t>
            </a:r>
            <a:r>
              <a:rPr lang="en-US" dirty="0"/>
              <a:t> </a:t>
            </a:r>
            <a:r>
              <a:rPr lang="en-US" dirty="0" err="1"/>
              <a:t>Ewa</a:t>
            </a:r>
            <a:r>
              <a:rPr lang="en-US" dirty="0"/>
              <a:t> </a:t>
            </a:r>
            <a:r>
              <a:rPr lang="en-US" dirty="0" err="1"/>
              <a:t>Borys</a:t>
            </a:r>
            <a:r>
              <a:rPr lang="en-US" dirty="0"/>
              <a:t>, MD; Stefan </a:t>
            </a:r>
            <a:r>
              <a:rPr lang="en-US" dirty="0" err="1"/>
              <a:t>Pambuccian</a:t>
            </a:r>
            <a:r>
              <a:rPr lang="en-US" dirty="0"/>
              <a:t>, MD</a:t>
            </a:r>
          </a:p>
          <a:p>
            <a:r>
              <a:rPr lang="en-US" dirty="0"/>
              <a:t>A 31-year-old woman presented with six months of headaches, night sweats, and diplopia. Her past medical history included asthma and a TSH-secreting pituitary adenoma which was treated with partial resection and radiation therapy. The brain MRI performed at the current presentation demonstrated a 2.8 cm lobulated mass within the right aspect of the </a:t>
            </a:r>
            <a:r>
              <a:rPr lang="en-US" dirty="0" err="1"/>
              <a:t>sella</a:t>
            </a:r>
            <a:r>
              <a:rPr lang="en-US" dirty="0"/>
              <a:t> turcica. Transsphenoidal partial resection of the mass was performed and the </a:t>
            </a:r>
            <a:r>
              <a:rPr lang="en-US" dirty="0" err="1"/>
              <a:t>lesional</a:t>
            </a:r>
            <a:r>
              <a:rPr lang="en-US" dirty="0"/>
              <a:t> tissue is submitted for your review. </a:t>
            </a:r>
          </a:p>
          <a:p>
            <a:endParaRPr lang="en-US" dirty="0"/>
          </a:p>
        </p:txBody>
      </p:sp>
    </p:spTree>
    <p:extLst>
      <p:ext uri="{BB962C8B-B14F-4D97-AF65-F5344CB8AC3E}">
        <p14:creationId xmlns:p14="http://schemas.microsoft.com/office/powerpoint/2010/main" val="1740705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dresserandrade\Desktop\pituitary sarcoma 2.tif"/>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RCOMA+ADENOMA 5X.tif"/>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269907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UR CASE, MITOSIS, 20X.tif"/>
          <p:cNvPicPr>
            <a:picLocks noChangeAspect="1"/>
          </p:cNvPicPr>
          <p:nvPr/>
        </p:nvPicPr>
        <p:blipFill>
          <a:blip r:embed="rId3" cstate="print"/>
          <a:srcRect l="26667" b="8744"/>
          <a:stretch>
            <a:fillRect/>
          </a:stretch>
        </p:blipFill>
        <p:spPr>
          <a:xfrm>
            <a:off x="0" y="0"/>
            <a:ext cx="9144000" cy="6828179"/>
          </a:xfrm>
          <a:prstGeom prst="rect">
            <a:avLst/>
          </a:prstGeom>
        </p:spPr>
      </p:pic>
    </p:spTree>
    <p:extLst>
      <p:ext uri="{BB962C8B-B14F-4D97-AF65-F5344CB8AC3E}">
        <p14:creationId xmlns:p14="http://schemas.microsoft.com/office/powerpoint/2010/main" val="3443424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222DB7-49CA-4592-B95D-2E9CD3225C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79" t="11921" r="12936" b="1102"/>
          <a:stretch/>
        </p:blipFill>
        <p:spPr>
          <a:xfrm>
            <a:off x="-228599" y="0"/>
            <a:ext cx="9915183" cy="6858000"/>
          </a:xfrm>
          <a:prstGeom prst="rect">
            <a:avLst/>
          </a:prstGeom>
        </p:spPr>
      </p:pic>
    </p:spTree>
    <p:extLst>
      <p:ext uri="{BB962C8B-B14F-4D97-AF65-F5344CB8AC3E}">
        <p14:creationId xmlns:p14="http://schemas.microsoft.com/office/powerpoint/2010/main" val="1284768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dresserandrade\Desktop\pituitary sarcoma 3.tif"/>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227836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26290-FE66-4FDB-9E27-2D8E904D49CC}"/>
              </a:ext>
            </a:extLst>
          </p:cNvPr>
          <p:cNvSpPr>
            <a:spLocks noGrp="1"/>
          </p:cNvSpPr>
          <p:nvPr>
            <p:ph type="title"/>
          </p:nvPr>
        </p:nvSpPr>
        <p:spPr/>
        <p:txBody>
          <a:bodyPr/>
          <a:lstStyle/>
          <a:p>
            <a:r>
              <a:rPr lang="en-US" dirty="0"/>
              <a:t>Case #6</a:t>
            </a:r>
          </a:p>
        </p:txBody>
      </p:sp>
      <p:sp>
        <p:nvSpPr>
          <p:cNvPr id="3" name="Content Placeholder 2">
            <a:extLst>
              <a:ext uri="{FF2B5EF4-FFF2-40B4-BE49-F238E27FC236}">
                <a16:creationId xmlns:a16="http://schemas.microsoft.com/office/drawing/2014/main" id="{C6E44B77-3D64-42B5-A29F-CF299B32424C}"/>
              </a:ext>
            </a:extLst>
          </p:cNvPr>
          <p:cNvSpPr>
            <a:spLocks noGrp="1"/>
          </p:cNvSpPr>
          <p:nvPr>
            <p:ph idx="1"/>
          </p:nvPr>
        </p:nvSpPr>
        <p:spPr/>
        <p:txBody>
          <a:bodyPr/>
          <a:lstStyle/>
          <a:p>
            <a:pPr marL="0" indent="0">
              <a:buNone/>
            </a:pPr>
            <a:r>
              <a:rPr lang="en-US" b="1" u="sng" dirty="0"/>
              <a:t>Case 6</a:t>
            </a:r>
            <a:r>
              <a:rPr lang="en-US" b="1" dirty="0"/>
              <a:t> Presenter</a:t>
            </a:r>
            <a:r>
              <a:rPr lang="en-US" dirty="0"/>
              <a:t>: Shahad </a:t>
            </a:r>
            <a:r>
              <a:rPr lang="en-US" dirty="0" err="1"/>
              <a:t>Abdulameer</a:t>
            </a:r>
            <a:r>
              <a:rPr lang="en-US" dirty="0"/>
              <a:t>, MD; </a:t>
            </a:r>
            <a:r>
              <a:rPr lang="en-US" b="1" dirty="0"/>
              <a:t>Attending: </a:t>
            </a:r>
            <a:r>
              <a:rPr lang="en-US" dirty="0"/>
              <a:t>Darius </a:t>
            </a:r>
            <a:r>
              <a:rPr lang="en-US" dirty="0" err="1"/>
              <a:t>Borys</a:t>
            </a:r>
            <a:r>
              <a:rPr lang="en-US" dirty="0"/>
              <a:t>, MD </a:t>
            </a:r>
          </a:p>
          <a:p>
            <a:r>
              <a:rPr lang="en-US" dirty="0"/>
              <a:t>A 24-year-old pregnant woman at 16 weeks gestation presented with fatigue, lower back pain, and left leg pain. Imaging showed an ill-defined radiolucent lesion in the left femoral greater trochanter. Surgery was performed in the second trimester, and a section of the excision specimen is provided for your review.</a:t>
            </a:r>
          </a:p>
          <a:p>
            <a:endParaRPr lang="en-US" dirty="0"/>
          </a:p>
        </p:txBody>
      </p:sp>
    </p:spTree>
    <p:extLst>
      <p:ext uri="{BB962C8B-B14F-4D97-AF65-F5344CB8AC3E}">
        <p14:creationId xmlns:p14="http://schemas.microsoft.com/office/powerpoint/2010/main" val="470043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M watermark.png"/>
          <p:cNvPicPr>
            <a:picLocks noChangeAspect="1"/>
          </p:cNvPicPr>
          <p:nvPr/>
        </p:nvPicPr>
        <p:blipFill>
          <a:blip r:embed="rId2" cstate="print">
            <a:extLst/>
          </a:blip>
          <a:stretch>
            <a:fillRect/>
          </a:stretch>
        </p:blipFill>
        <p:spPr>
          <a:xfrm>
            <a:off x="-5042446" y="-1819216"/>
            <a:ext cx="11590524" cy="8396692"/>
          </a:xfrm>
          <a:prstGeom prst="rect">
            <a:avLst/>
          </a:prstGeom>
          <a:ln w="12700">
            <a:miter lim="400000"/>
          </a:ln>
        </p:spPr>
      </p:pic>
      <p:pic>
        <p:nvPicPr>
          <p:cNvPr id="5" name="image2.jpg" descr="https://desdaughter.files.wordpress.com/2014/09/loyola-health.jpeg?w=200&amp;h=200"/>
          <p:cNvPicPr>
            <a:picLocks noChangeAspect="1"/>
          </p:cNvPicPr>
          <p:nvPr/>
        </p:nvPicPr>
        <p:blipFill>
          <a:blip r:embed="rId3" cstate="print">
            <a:extLst/>
          </a:blip>
          <a:stretch>
            <a:fillRect/>
          </a:stretch>
        </p:blipFill>
        <p:spPr>
          <a:xfrm>
            <a:off x="8077200" y="0"/>
            <a:ext cx="1066800" cy="1066800"/>
          </a:xfrm>
          <a:prstGeom prst="rect">
            <a:avLst/>
          </a:prstGeom>
          <a:ln w="12700">
            <a:miter lim="400000"/>
          </a:ln>
        </p:spPr>
      </p:pic>
      <p:pic>
        <p:nvPicPr>
          <p:cNvPr id="6" name="bottom band.png"/>
          <p:cNvPicPr>
            <a:picLocks noChangeAspect="1"/>
          </p:cNvPicPr>
          <p:nvPr/>
        </p:nvPicPr>
        <p:blipFill>
          <a:blip r:embed="rId4" cstate="print">
            <a:extLst/>
          </a:blip>
          <a:stretch>
            <a:fillRect/>
          </a:stretch>
        </p:blipFill>
        <p:spPr>
          <a:xfrm>
            <a:off x="1411" y="6801397"/>
            <a:ext cx="6677378" cy="58689"/>
          </a:xfrm>
          <a:prstGeom prst="rect">
            <a:avLst/>
          </a:prstGeom>
          <a:ln w="12700">
            <a:miter lim="400000"/>
          </a:ln>
        </p:spPr>
      </p:pic>
      <p:pic>
        <p:nvPicPr>
          <p:cNvPr id="16" name="Content Placeholder 15">
            <a:extLst>
              <a:ext uri="{FF2B5EF4-FFF2-40B4-BE49-F238E27FC236}">
                <a16:creationId xmlns:a16="http://schemas.microsoft.com/office/drawing/2014/main" id="{A65995B6-02F7-488F-86E9-349D9D02DA3A}"/>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6982"/>
          <a:stretch/>
        </p:blipFill>
        <p:spPr>
          <a:xfrm>
            <a:off x="1" y="2275"/>
            <a:ext cx="9142589" cy="6937644"/>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M watermark.png"/>
          <p:cNvPicPr>
            <a:picLocks noChangeAspect="1"/>
          </p:cNvPicPr>
          <p:nvPr/>
        </p:nvPicPr>
        <p:blipFill>
          <a:blip r:embed="rId3" cstate="print">
            <a:extLst/>
          </a:blip>
          <a:stretch>
            <a:fillRect/>
          </a:stretch>
        </p:blipFill>
        <p:spPr>
          <a:xfrm>
            <a:off x="-5042446" y="-1819216"/>
            <a:ext cx="11590524" cy="8396692"/>
          </a:xfrm>
          <a:prstGeom prst="rect">
            <a:avLst/>
          </a:prstGeom>
          <a:ln w="12700">
            <a:miter lim="400000"/>
          </a:ln>
        </p:spPr>
      </p:pic>
      <p:pic>
        <p:nvPicPr>
          <p:cNvPr id="4" name="image2.jpg" descr="https://desdaughter.files.wordpress.com/2014/09/loyola-health.jpeg?w=200&amp;h=200"/>
          <p:cNvPicPr>
            <a:picLocks noChangeAspect="1"/>
          </p:cNvPicPr>
          <p:nvPr/>
        </p:nvPicPr>
        <p:blipFill>
          <a:blip r:embed="rId4" cstate="print">
            <a:extLst/>
          </a:blip>
          <a:stretch>
            <a:fillRect/>
          </a:stretch>
        </p:blipFill>
        <p:spPr>
          <a:xfrm>
            <a:off x="8077200" y="0"/>
            <a:ext cx="1066800" cy="1066800"/>
          </a:xfrm>
          <a:prstGeom prst="rect">
            <a:avLst/>
          </a:prstGeom>
          <a:ln w="12700">
            <a:miter lim="400000"/>
          </a:ln>
        </p:spPr>
      </p:pic>
      <p:pic>
        <p:nvPicPr>
          <p:cNvPr id="5" name="bottom band.png"/>
          <p:cNvPicPr>
            <a:picLocks noChangeAspect="1"/>
          </p:cNvPicPr>
          <p:nvPr/>
        </p:nvPicPr>
        <p:blipFill>
          <a:blip r:embed="rId5" cstate="print">
            <a:extLst/>
          </a:blip>
          <a:stretch>
            <a:fillRect/>
          </a:stretch>
        </p:blipFill>
        <p:spPr>
          <a:xfrm>
            <a:off x="1411" y="6801397"/>
            <a:ext cx="6677378" cy="58689"/>
          </a:xfrm>
          <a:prstGeom prst="rect">
            <a:avLst/>
          </a:prstGeom>
          <a:ln w="12700">
            <a:miter lim="400000"/>
          </a:ln>
        </p:spPr>
      </p:pic>
      <p:sp>
        <p:nvSpPr>
          <p:cNvPr id="6" name="Content Placeholder 5">
            <a:extLst>
              <a:ext uri="{FF2B5EF4-FFF2-40B4-BE49-F238E27FC236}">
                <a16:creationId xmlns:a16="http://schemas.microsoft.com/office/drawing/2014/main" id="{6A9D93EF-4114-4383-ABDB-C329810D2351}"/>
              </a:ext>
            </a:extLst>
          </p:cNvPr>
          <p:cNvSpPr>
            <a:spLocks noGrp="1"/>
          </p:cNvSpPr>
          <p:nvPr>
            <p:ph idx="1"/>
          </p:nvPr>
        </p:nvSpPr>
        <p:spPr>
          <a:xfrm>
            <a:off x="457200" y="1600203"/>
            <a:ext cx="8229600" cy="4525963"/>
          </a:xfrm>
        </p:spPr>
        <p:txBody>
          <a:bodyPr/>
          <a:lstStyle/>
          <a:p>
            <a:endParaRPr lang="en-US" dirty="0"/>
          </a:p>
        </p:txBody>
      </p:sp>
      <p:pic>
        <p:nvPicPr>
          <p:cNvPr id="7" name="Picture 6">
            <a:extLst>
              <a:ext uri="{FF2B5EF4-FFF2-40B4-BE49-F238E27FC236}">
                <a16:creationId xmlns:a16="http://schemas.microsoft.com/office/drawing/2014/main" id="{E835D920-62AA-461E-910D-AABBE4590E82}"/>
              </a:ext>
            </a:extLst>
          </p:cNvPr>
          <p:cNvPicPr>
            <a:picLocks noChangeAspect="1"/>
          </p:cNvPicPr>
          <p:nvPr/>
        </p:nvPicPr>
        <p:blipFill rotWithShape="1">
          <a:blip r:embed="rId6" cstate="print"/>
          <a:srcRect l="26729" t="12658" r="19186" b="11043"/>
          <a:stretch/>
        </p:blipFill>
        <p:spPr>
          <a:xfrm>
            <a:off x="-1" y="-21815"/>
            <a:ext cx="9142589" cy="689329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a:off x="2133602" y="990600"/>
            <a:ext cx="685801"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Calibri"/>
            </a:endParaRPr>
          </a:p>
        </p:txBody>
      </p:sp>
      <p:sp>
        <p:nvSpPr>
          <p:cNvPr id="4" name="Right Arrow 3"/>
          <p:cNvSpPr/>
          <p:nvPr/>
        </p:nvSpPr>
        <p:spPr>
          <a:xfrm>
            <a:off x="3048003" y="3429000"/>
            <a:ext cx="838201"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Calibri"/>
            </a:endParaRPr>
          </a:p>
        </p:txBody>
      </p:sp>
      <p:sp>
        <p:nvSpPr>
          <p:cNvPr id="6" name="Down Arrow 5"/>
          <p:cNvSpPr/>
          <p:nvPr/>
        </p:nvSpPr>
        <p:spPr>
          <a:xfrm>
            <a:off x="5181600" y="2057400"/>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Down Arrow 2"/>
          <p:cNvSpPr/>
          <p:nvPr/>
        </p:nvSpPr>
        <p:spPr>
          <a:xfrm>
            <a:off x="2895603" y="3200400"/>
            <a:ext cx="228601"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Calibri"/>
            </a:endParaRPr>
          </a:p>
        </p:txBody>
      </p:sp>
      <p:sp>
        <p:nvSpPr>
          <p:cNvPr id="4" name="Down Arrow 3"/>
          <p:cNvSpPr/>
          <p:nvPr/>
        </p:nvSpPr>
        <p:spPr>
          <a:xfrm>
            <a:off x="3320716" y="4233111"/>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Calibri"/>
            </a:endParaRPr>
          </a:p>
        </p:txBody>
      </p:sp>
    </p:spTree>
    <p:extLst>
      <p:ext uri="{BB962C8B-B14F-4D97-AF65-F5344CB8AC3E}">
        <p14:creationId xmlns:p14="http://schemas.microsoft.com/office/powerpoint/2010/main" val="49769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own Arrow 1"/>
          <p:cNvSpPr/>
          <p:nvPr/>
        </p:nvSpPr>
        <p:spPr>
          <a:xfrm>
            <a:off x="1447803" y="3810002"/>
            <a:ext cx="152399" cy="6476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Calibri"/>
            </a:endParaRPr>
          </a:p>
        </p:txBody>
      </p:sp>
      <p:sp>
        <p:nvSpPr>
          <p:cNvPr id="3" name="Down Arrow 2"/>
          <p:cNvSpPr/>
          <p:nvPr/>
        </p:nvSpPr>
        <p:spPr>
          <a:xfrm>
            <a:off x="4191003" y="3505202"/>
            <a:ext cx="152399" cy="7238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Calibri"/>
            </a:endParaRPr>
          </a:p>
        </p:txBody>
      </p:sp>
      <p:sp>
        <p:nvSpPr>
          <p:cNvPr id="6" name="Content Placeholder 5">
            <a:extLst>
              <a:ext uri="{FF2B5EF4-FFF2-40B4-BE49-F238E27FC236}">
                <a16:creationId xmlns:a16="http://schemas.microsoft.com/office/drawing/2014/main" id="{154F8989-FE5E-4319-A951-1234B2730F7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291128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AE4918-E58B-4E3E-977E-BF68417BFB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59" t="-1" r="16039" b="239"/>
          <a:stretch/>
        </p:blipFill>
        <p:spPr>
          <a:xfrm>
            <a:off x="2" y="0"/>
            <a:ext cx="9144001" cy="6858000"/>
          </a:xfrm>
          <a:prstGeom prst="rect">
            <a:avLst/>
          </a:prstGeom>
        </p:spPr>
      </p:pic>
    </p:spTree>
    <p:extLst>
      <p:ext uri="{BB962C8B-B14F-4D97-AF65-F5344CB8AC3E}">
        <p14:creationId xmlns:p14="http://schemas.microsoft.com/office/powerpoint/2010/main" val="1851018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lothing&#10;&#10;Description generated with high confidence">
            <a:extLst>
              <a:ext uri="{FF2B5EF4-FFF2-40B4-BE49-F238E27FC236}">
                <a16:creationId xmlns:a16="http://schemas.microsoft.com/office/drawing/2014/main" id="{D5E6E26F-33C5-49A7-9A4D-38459E1B6A6A}"/>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667" t="881" r="13333" b="1"/>
          <a:stretch/>
        </p:blipFill>
        <p:spPr>
          <a:xfrm>
            <a:off x="0" y="2"/>
            <a:ext cx="9144000" cy="6857991"/>
          </a:xfrm>
          <a:prstGeom prst="rect">
            <a:avLst/>
          </a:prstGeom>
        </p:spPr>
      </p:pic>
    </p:spTree>
    <p:extLst>
      <p:ext uri="{BB962C8B-B14F-4D97-AF65-F5344CB8AC3E}">
        <p14:creationId xmlns:p14="http://schemas.microsoft.com/office/powerpoint/2010/main" val="412500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10;&#10;Description generated with high confidence">
            <a:extLst>
              <a:ext uri="{FF2B5EF4-FFF2-40B4-BE49-F238E27FC236}">
                <a16:creationId xmlns:a16="http://schemas.microsoft.com/office/drawing/2014/main" id="{B7F3294B-7034-4F8C-872F-E256DEA263F9}"/>
              </a:ext>
            </a:extLst>
          </p:cNvPr>
          <p:cNvPicPr>
            <a:picLocks noChangeAspect="1"/>
          </p:cNvPicPr>
          <p:nvPr/>
        </p:nvPicPr>
        <p:blipFill rotWithShape="1">
          <a:blip r:embed="rId3" cstate="print"/>
          <a:srcRect l="22288" r="44805"/>
          <a:stretch/>
        </p:blipFill>
        <p:spPr>
          <a:xfrm>
            <a:off x="1" y="24811"/>
            <a:ext cx="3962400" cy="6833191"/>
          </a:xfrm>
          <a:prstGeom prst="rect">
            <a:avLst/>
          </a:prstGeom>
          <a:ln w="38100">
            <a:solidFill>
              <a:schemeClr val="tx1"/>
            </a:solidFill>
          </a:ln>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0823" r="19495" b="1"/>
          <a:stretch/>
        </p:blipFill>
        <p:spPr>
          <a:xfrm>
            <a:off x="3963291" y="24808"/>
            <a:ext cx="5982140" cy="6833192"/>
          </a:xfrm>
          <a:prstGeom prst="rect">
            <a:avLst/>
          </a:prstGeom>
          <a:ln w="38100">
            <a:solidFill>
              <a:schemeClr val="tx1"/>
            </a:solidFill>
          </a:ln>
        </p:spPr>
      </p:pic>
    </p:spTree>
    <p:extLst>
      <p:ext uri="{BB962C8B-B14F-4D97-AF65-F5344CB8AC3E}">
        <p14:creationId xmlns:p14="http://schemas.microsoft.com/office/powerpoint/2010/main" val="2079052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26290-FE66-4FDB-9E27-2D8E904D49CC}"/>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C6E44B77-3D64-42B5-A29F-CF299B32424C}"/>
              </a:ext>
            </a:extLst>
          </p:cNvPr>
          <p:cNvSpPr>
            <a:spLocks noGrp="1"/>
          </p:cNvSpPr>
          <p:nvPr>
            <p:ph idx="1"/>
          </p:nvPr>
        </p:nvSpPr>
        <p:spPr/>
        <p:txBody>
          <a:bodyPr>
            <a:normAutofit fontScale="77500" lnSpcReduction="20000"/>
          </a:bodyPr>
          <a:lstStyle/>
          <a:p>
            <a:pPr marL="0" indent="0">
              <a:buNone/>
            </a:pPr>
            <a:r>
              <a:rPr lang="en-US" b="1" dirty="0"/>
              <a:t>Presenter:</a:t>
            </a:r>
            <a:r>
              <a:rPr lang="en-US" dirty="0"/>
              <a:t> Recep </a:t>
            </a:r>
            <a:r>
              <a:rPr lang="en-US" dirty="0" err="1"/>
              <a:t>Nigdelioglu</a:t>
            </a:r>
            <a:r>
              <a:rPr lang="en-US" dirty="0"/>
              <a:t> MD;</a:t>
            </a:r>
            <a:r>
              <a:rPr lang="en-US" b="1" dirty="0"/>
              <a:t> Attending:</a:t>
            </a:r>
            <a:r>
              <a:rPr lang="en-US" dirty="0"/>
              <a:t> Dr. </a:t>
            </a:r>
            <a:r>
              <a:rPr lang="en-US" dirty="0" err="1"/>
              <a:t>Xianzhong</a:t>
            </a:r>
            <a:r>
              <a:rPr lang="en-US" dirty="0"/>
              <a:t> Ding, MD, PhD</a:t>
            </a:r>
          </a:p>
          <a:p>
            <a:r>
              <a:rPr lang="en-US" dirty="0"/>
              <a:t>A 29-year-old man with a past medical history of hypercholesterolemia was referred from an outside hospital for the workup of persistent mild elevation of transaminases for the past three years. His AST was in the range of 30-40 (N: 1 5-45IU/L) and his ALT was in the 50s (N:10-40 IU/L).  His autoantibody tests for ANA (1:160) and ASMA (1:80) were both positive. He is a social drinker and doesn’t have a family history of liver disease. He has no relevant past surgical history, and his physical examination was unremarkable.  His ultrasound demonstrated a normal sized liver with normal parenchymal echogenicity and scattered calcifications. Due to his persistent elevated transaminase levels and positive autoimmune markers, a percutaneous liver biopsy was performed. A representative section is submitted for your review.</a:t>
            </a:r>
          </a:p>
          <a:p>
            <a:endParaRPr lang="en-US" dirty="0"/>
          </a:p>
        </p:txBody>
      </p:sp>
    </p:spTree>
    <p:extLst>
      <p:ext uri="{BB962C8B-B14F-4D97-AF65-F5344CB8AC3E}">
        <p14:creationId xmlns:p14="http://schemas.microsoft.com/office/powerpoint/2010/main" val="2389010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05800" y="152403"/>
            <a:ext cx="685800" cy="584773"/>
          </a:xfrm>
          <a:prstGeom prst="rect">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defRPr/>
            </a:pPr>
            <a:r>
              <a:rPr lang="en-US" sz="2800" b="1" kern="0" dirty="0">
                <a:solidFill>
                  <a:srgbClr val="FF0000"/>
                </a:solidFill>
                <a:latin typeface="Calibri"/>
                <a:sym typeface="Calibri"/>
              </a:rPr>
              <a:t>  </a:t>
            </a:r>
            <a:r>
              <a:rPr lang="en-US" sz="3200" b="1" kern="0" dirty="0">
                <a:solidFill>
                  <a:srgbClr val="FF0000"/>
                </a:solidFill>
                <a:latin typeface="Calibri"/>
                <a:sym typeface="Calibri"/>
              </a:rPr>
              <a:t>2x</a:t>
            </a:r>
          </a:p>
        </p:txBody>
      </p:sp>
      <p:pic>
        <p:nvPicPr>
          <p:cNvPr id="4" name="Picture 3" descr="HE X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102765703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6813T.jpg"/>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052227192"/>
      </p:ext>
    </p:extLst>
  </p:cSld>
  <p:clrMapOvr>
    <a:masterClrMapping/>
  </p:clrMapOvr>
  <p:transition/>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4000" b="1" dirty="0" smtClean="0"/>
        </a:defPPr>
      </a:lstStyle>
    </a:txDef>
  </a:objectDefaults>
  <a:extraClrSchemeLst/>
</a:theme>
</file>

<file path=ppt/theme/theme4.xml><?xml version="1.0" encoding="utf-8"?>
<a:theme xmlns:a="http://schemas.openxmlformats.org/drawingml/2006/main" name="Loyola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3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Recep Irap 19, Nov (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1068</Words>
  <Application>Microsoft Office PowerPoint</Application>
  <PresentationFormat>On-screen Show (4:3)</PresentationFormat>
  <Paragraphs>59</Paragraphs>
  <Slides>36</Slides>
  <Notes>25</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36</vt:i4>
      </vt:variant>
    </vt:vector>
  </HeadingPairs>
  <TitlesOfParts>
    <vt:vector size="45" baseType="lpstr">
      <vt:lpstr>Arial</vt:lpstr>
      <vt:lpstr>Calibri</vt:lpstr>
      <vt:lpstr>Calibri Light</vt:lpstr>
      <vt:lpstr>4_Office Theme</vt:lpstr>
      <vt:lpstr>Office Theme</vt:lpstr>
      <vt:lpstr>1_Office Theme</vt:lpstr>
      <vt:lpstr>Loyola theme</vt:lpstr>
      <vt:lpstr>3_Office Theme</vt:lpstr>
      <vt:lpstr>Recep Irap 19, Nov (4)</vt:lpstr>
      <vt:lpstr>Loyola IRAP Preview</vt:lpstr>
      <vt:lpstr>Case #1</vt:lpstr>
      <vt:lpstr>PowerPoint Presentation</vt:lpstr>
      <vt:lpstr>PowerPoint Presentation</vt:lpstr>
      <vt:lpstr>PowerPoint Presentation</vt:lpstr>
      <vt:lpstr>PowerPoint Presentation</vt:lpstr>
      <vt:lpstr>Case #2</vt:lpstr>
      <vt:lpstr>PowerPoint Presentation</vt:lpstr>
      <vt:lpstr>PowerPoint Presentation</vt:lpstr>
      <vt:lpstr>PowerPoint Presentation</vt:lpstr>
      <vt:lpstr>PowerPoint Presentation</vt:lpstr>
      <vt:lpstr>PowerPoint Presentation</vt:lpstr>
      <vt:lpstr>Case #3</vt:lpstr>
      <vt:lpstr>PowerPoint Presentation</vt:lpstr>
      <vt:lpstr>PowerPoint Presentation</vt:lpstr>
      <vt:lpstr>PowerPoint Presentation</vt:lpstr>
      <vt:lpstr>PowerPoint Presentation</vt:lpstr>
      <vt:lpstr>PowerPoint Presentation</vt:lpstr>
      <vt:lpstr>Case #4</vt:lpstr>
      <vt:lpstr>PowerPoint Presentation</vt:lpstr>
      <vt:lpstr>PowerPoint Presentation</vt:lpstr>
      <vt:lpstr>PowerPoint Presentation</vt:lpstr>
      <vt:lpstr>PowerPoint Presentation</vt:lpstr>
      <vt:lpstr>PowerPoint Presentation</vt:lpstr>
      <vt:lpstr>PowerPoint Presentation</vt:lpstr>
      <vt:lpstr>Case #5</vt:lpstr>
      <vt:lpstr>PowerPoint Presentation</vt:lpstr>
      <vt:lpstr>PowerPoint Presentation</vt:lpstr>
      <vt:lpstr>PowerPoint Presentation</vt:lpstr>
      <vt:lpstr>PowerPoint Presentation</vt:lpstr>
      <vt:lpstr>Case #6</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Loyola IRAP</dc:title>
  <dc:creator>Mike</dc:creator>
  <cp:lastModifiedBy>Mike</cp:lastModifiedBy>
  <cp:revision>3</cp:revision>
  <dcterms:created xsi:type="dcterms:W3CDTF">2018-11-19T03:14:22Z</dcterms:created>
  <dcterms:modified xsi:type="dcterms:W3CDTF">2018-11-19T03:33:08Z</dcterms:modified>
</cp:coreProperties>
</file>